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0" r:id="rId1"/>
  </p:sldMasterIdLst>
  <p:notesMasterIdLst>
    <p:notesMasterId r:id="rId36"/>
  </p:notesMasterIdLst>
  <p:sldIdLst>
    <p:sldId id="256" r:id="rId2"/>
    <p:sldId id="257" r:id="rId3"/>
    <p:sldId id="291" r:id="rId4"/>
    <p:sldId id="259" r:id="rId5"/>
    <p:sldId id="260" r:id="rId6"/>
    <p:sldId id="262" r:id="rId7"/>
    <p:sldId id="296" r:id="rId8"/>
    <p:sldId id="261" r:id="rId9"/>
    <p:sldId id="265" r:id="rId10"/>
    <p:sldId id="293" r:id="rId11"/>
    <p:sldId id="267" r:id="rId12"/>
    <p:sldId id="268" r:id="rId13"/>
    <p:sldId id="269" r:id="rId14"/>
    <p:sldId id="270" r:id="rId15"/>
    <p:sldId id="271" r:id="rId16"/>
    <p:sldId id="294" r:id="rId17"/>
    <p:sldId id="272" r:id="rId18"/>
    <p:sldId id="273" r:id="rId19"/>
    <p:sldId id="274" r:id="rId20"/>
    <p:sldId id="276" r:id="rId21"/>
    <p:sldId id="277" r:id="rId22"/>
    <p:sldId id="278" r:id="rId23"/>
    <p:sldId id="279" r:id="rId24"/>
    <p:sldId id="280" r:id="rId25"/>
    <p:sldId id="295" r:id="rId26"/>
    <p:sldId id="282" r:id="rId27"/>
    <p:sldId id="283" r:id="rId28"/>
    <p:sldId id="284" r:id="rId29"/>
    <p:sldId id="285" r:id="rId30"/>
    <p:sldId id="286" r:id="rId31"/>
    <p:sldId id="288" r:id="rId32"/>
    <p:sldId id="289" r:id="rId33"/>
    <p:sldId id="297" r:id="rId34"/>
    <p:sldId id="290" r:id="rId35"/>
  </p:sldIdLst>
  <p:sldSz cx="9144000" cy="5143500" type="screen16x9"/>
  <p:notesSz cx="6858000" cy="9144000"/>
  <p:embeddedFontLst>
    <p:embeddedFont>
      <p:font typeface="Noto Sans KR" panose="020B0600000101010101" charset="-127"/>
      <p:regular r:id="rId37"/>
      <p:bold r:id="rId38"/>
    </p:embeddedFont>
    <p:embeddedFont>
      <p:font typeface="Noto Sans KR Black" panose="020B0600000101010101" charset="-127"/>
      <p:bold r:id="rId39"/>
    </p:embeddedFont>
    <p:embeddedFont>
      <p:font typeface="마루 부리 굵은" panose="020B0600000101010101" charset="-127"/>
      <p:bold r:id="rId40"/>
    </p:embeddedFont>
    <p:embeddedFont>
      <p:font typeface="Malgun Gothic" panose="020B0503020000020004" pitchFamily="50" charset="-127"/>
      <p:regular r:id="rId41"/>
      <p:bold r:id="rId42"/>
    </p:embeddedFont>
    <p:embeddedFont>
      <p:font typeface="Lato" panose="020F0502020204030203" pitchFamily="34" charset="0"/>
      <p:regular r:id="rId43"/>
      <p:bold r:id="rId44"/>
      <p:italic r:id="rId45"/>
      <p:boldItalic r:id="rId46"/>
    </p:embeddedFont>
    <p:embeddedFont>
      <p:font typeface="Raleway"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B7B7"/>
    <a:srgbClr val="93C47D"/>
    <a:srgbClr val="FFFFFF"/>
    <a:srgbClr val="1A9988"/>
    <a:srgbClr val="FF0000"/>
    <a:srgbClr val="FF7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83008" autoAdjust="0"/>
  </p:normalViewPr>
  <p:slideViewPr>
    <p:cSldViewPr snapToGrid="0">
      <p:cViewPr varScale="1">
        <p:scale>
          <a:sx n="58" d="100"/>
          <a:sy n="58" d="100"/>
        </p:scale>
        <p:origin x="1142" y="53"/>
      </p:cViewPr>
      <p:guideLst>
        <p:guide orient="horz" pos="1620"/>
        <p:guide pos="2880"/>
      </p:guideLst>
    </p:cSldViewPr>
  </p:slideViewPr>
  <p:outlineViewPr>
    <p:cViewPr>
      <p:scale>
        <a:sx n="33" d="100"/>
        <a:sy n="33" d="100"/>
      </p:scale>
      <p:origin x="0" y="-290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 name="Google Shape;3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안녕하세요</a:t>
            </a:r>
            <a:r>
              <a:rPr lang="en-US" dirty="0"/>
              <a:t> </a:t>
            </a:r>
            <a:r>
              <a:rPr lang="ko-KR" altLang="en-US"/>
              <a:t>전자공학부 학생들로 구성된</a:t>
            </a:r>
            <a:r>
              <a:rPr lang="en-US"/>
              <a:t> </a:t>
            </a:r>
            <a:r>
              <a:rPr lang="en-US" dirty="0" err="1"/>
              <a:t>빛소</a:t>
            </a:r>
            <a:r>
              <a:rPr lang="en-US" dirty="0"/>
              <a:t> 팀 </a:t>
            </a:r>
            <a:r>
              <a:rPr lang="en-US" dirty="0" err="1"/>
              <a:t>팀장</a:t>
            </a:r>
            <a:r>
              <a:rPr lang="en-US" dirty="0"/>
              <a:t> </a:t>
            </a:r>
            <a:r>
              <a:rPr lang="en-US" dirty="0" err="1"/>
              <a:t>이윤석입니다</a:t>
            </a:r>
            <a:r>
              <a:rPr lang="en-US" dirty="0"/>
              <a:t>. </a:t>
            </a:r>
            <a:r>
              <a:rPr lang="en-US" dirty="0" err="1"/>
              <a:t>발표</a:t>
            </a:r>
            <a:r>
              <a:rPr lang="en-US" dirty="0"/>
              <a:t> </a:t>
            </a:r>
            <a:r>
              <a:rPr lang="en-US" dirty="0" err="1"/>
              <a:t>시작하겠습니다</a:t>
            </a:r>
            <a:r>
              <a:rPr lang="en-US" dirty="0"/>
              <a: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rtl="0">
              <a:spcBef>
                <a:spcPts val="0"/>
              </a:spcBef>
              <a:spcAft>
                <a:spcPts val="0"/>
              </a:spcAft>
            </a:pPr>
            <a:r>
              <a:rPr lang="ko-KR" altLang="en-US" sz="1800" b="0" i="0" u="none" strike="noStrike" dirty="0">
                <a:solidFill>
                  <a:srgbClr val="000000"/>
                </a:solidFill>
                <a:effectLst/>
                <a:latin typeface="Arial" panose="020B0604020202020204" pitchFamily="34" charset="0"/>
              </a:rPr>
              <a:t>먼저 학습데이터를 보았을 때 </a:t>
            </a:r>
            <a:r>
              <a:rPr lang="en-US" altLang="ko-KR" sz="1800" b="0" i="0" u="none" strike="noStrike" dirty="0" err="1">
                <a:solidFill>
                  <a:srgbClr val="000000"/>
                </a:solidFill>
                <a:effectLst/>
                <a:latin typeface="Arial" panose="020B0604020202020204" pitchFamily="34" charset="0"/>
              </a:rPr>
              <a:t>aumentation</a:t>
            </a:r>
            <a:r>
              <a:rPr lang="ko-KR" altLang="en-US" sz="1800" b="0" i="0" u="none" strike="noStrike" dirty="0">
                <a:solidFill>
                  <a:srgbClr val="000000"/>
                </a:solidFill>
                <a:effectLst/>
                <a:latin typeface="Arial" panose="020B0604020202020204" pitchFamily="34" charset="0"/>
              </a:rPr>
              <a:t>을 수행한 사진 </a:t>
            </a:r>
            <a:r>
              <a:rPr lang="en-US" altLang="ko-KR" sz="1800" b="0" i="0" u="none" strike="noStrike" dirty="0">
                <a:solidFill>
                  <a:srgbClr val="000000"/>
                </a:solidFill>
                <a:effectLst/>
                <a:latin typeface="Arial" panose="020B0604020202020204" pitchFamily="34" charset="0"/>
              </a:rPr>
              <a:t>5000</a:t>
            </a:r>
            <a:r>
              <a:rPr lang="ko-KR" altLang="en-US" sz="1800" b="0" i="0" u="none" strike="noStrike" dirty="0">
                <a:solidFill>
                  <a:srgbClr val="000000"/>
                </a:solidFill>
                <a:effectLst/>
                <a:latin typeface="Arial" panose="020B0604020202020204" pitchFamily="34" charset="0"/>
              </a:rPr>
              <a:t>장으로 데이터의 양은 많지만</a:t>
            </a:r>
            <a:r>
              <a:rPr lang="en-US" altLang="ko-KR" sz="1800" b="0" i="0" u="none" strike="noStrike" dirty="0">
                <a:solidFill>
                  <a:srgbClr val="000000"/>
                </a:solidFill>
                <a:effectLst/>
                <a:latin typeface="Arial" panose="020B0604020202020204" pitchFamily="34" charset="0"/>
              </a:rPr>
              <a:t>,</a:t>
            </a:r>
            <a:r>
              <a:rPr lang="ko-KR" altLang="en-US" sz="1800" b="0" i="0" u="none" strike="noStrike" dirty="0">
                <a:solidFill>
                  <a:srgbClr val="000000"/>
                </a:solidFill>
                <a:effectLst/>
                <a:latin typeface="Arial" panose="020B0604020202020204" pitchFamily="34" charset="0"/>
              </a:rPr>
              <a:t> 모두 유사한 </a:t>
            </a:r>
            <a:r>
              <a:rPr lang="ko-KR" altLang="en-US" sz="1800" b="0" i="0" u="none" strike="noStrike" dirty="0" err="1">
                <a:solidFill>
                  <a:srgbClr val="000000"/>
                </a:solidFill>
                <a:effectLst/>
                <a:latin typeface="Arial" panose="020B0604020202020204" pitchFamily="34" charset="0"/>
              </a:rPr>
              <a:t>데이터들로만</a:t>
            </a:r>
            <a:r>
              <a:rPr lang="ko-KR" altLang="en-US" sz="1800" b="0" i="0" u="none" strike="noStrike" dirty="0">
                <a:solidFill>
                  <a:srgbClr val="000000"/>
                </a:solidFill>
                <a:effectLst/>
                <a:latin typeface="Arial" panose="020B0604020202020204" pitchFamily="34" charset="0"/>
              </a:rPr>
              <a:t> 구성이 되어있는 것을 확인 할 수 있습니다</a:t>
            </a:r>
            <a:r>
              <a:rPr lang="en-US" altLang="ko-KR" sz="1800" b="0" i="0" u="none" strike="noStrike" dirty="0">
                <a:solidFill>
                  <a:srgbClr val="000000"/>
                </a:solidFill>
                <a:effectLst/>
                <a:latin typeface="Arial" panose="020B0604020202020204" pitchFamily="34" charset="0"/>
              </a:rPr>
              <a:t>. </a:t>
            </a: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Validation data</a:t>
            </a:r>
            <a:r>
              <a:rPr lang="ko-KR" altLang="en-US" sz="1800" b="0" i="0" u="none" strike="noStrike" dirty="0">
                <a:solidFill>
                  <a:srgbClr val="000000"/>
                </a:solidFill>
                <a:effectLst/>
                <a:latin typeface="Arial" panose="020B0604020202020204" pitchFamily="34" charset="0"/>
              </a:rPr>
              <a:t>도 살펴보겠습니다</a:t>
            </a:r>
            <a:r>
              <a:rPr lang="en-US" altLang="ko-KR" sz="1800" b="0" i="0" u="none" strike="noStrike" dirty="0">
                <a:solidFill>
                  <a:srgbClr val="000000"/>
                </a:solidFill>
                <a:effectLst/>
                <a:latin typeface="Arial" panose="020B0604020202020204" pitchFamily="34" charset="0"/>
              </a:rPr>
              <a:t>.</a:t>
            </a:r>
            <a:endParaRPr lang="ko-KR" altLang="en-US" b="0" dirty="0">
              <a:effectLst/>
            </a:endParaRPr>
          </a:p>
          <a:p>
            <a:endParaRPr lang="ko-KR" altLang="en-US" dirty="0"/>
          </a:p>
        </p:txBody>
      </p:sp>
    </p:spTree>
    <p:extLst>
      <p:ext uri="{BB962C8B-B14F-4D97-AF65-F5344CB8AC3E}">
        <p14:creationId xmlns:p14="http://schemas.microsoft.com/office/powerpoint/2010/main" val="2248467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a49814b398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a49814b398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a:t>마찬가지로 </a:t>
            </a:r>
            <a:r>
              <a:rPr lang="en-US" dirty="0"/>
              <a:t>validation </a:t>
            </a:r>
            <a:r>
              <a:rPr lang="en-US" dirty="0" err="1"/>
              <a:t>데이터도</a:t>
            </a:r>
            <a:r>
              <a:rPr lang="en-US" dirty="0"/>
              <a:t> </a:t>
            </a:r>
            <a:r>
              <a:rPr lang="en-US" dirty="0" err="1">
                <a:solidFill>
                  <a:schemeClr val="dk1"/>
                </a:solidFill>
              </a:rPr>
              <a:t>장수는</a:t>
            </a:r>
            <a:r>
              <a:rPr lang="en-US" dirty="0">
                <a:solidFill>
                  <a:schemeClr val="dk1"/>
                </a:solidFill>
              </a:rPr>
              <a:t> </a:t>
            </a:r>
            <a:r>
              <a:rPr lang="en-US" dirty="0" err="1">
                <a:solidFill>
                  <a:schemeClr val="dk1"/>
                </a:solidFill>
              </a:rPr>
              <a:t>많지만</a:t>
            </a:r>
            <a:r>
              <a:rPr lang="en-US" dirty="0">
                <a:solidFill>
                  <a:schemeClr val="dk1"/>
                </a:solidFill>
              </a:rPr>
              <a:t> </a:t>
            </a:r>
            <a:r>
              <a:rPr lang="ko-KR" altLang="en-US" dirty="0">
                <a:solidFill>
                  <a:schemeClr val="dk1"/>
                </a:solidFill>
              </a:rPr>
              <a:t>비슷한 데이터들이 많으며 또한 </a:t>
            </a:r>
            <a:r>
              <a:rPr lang="en-US" dirty="0"/>
              <a:t>train </a:t>
            </a:r>
            <a:r>
              <a:rPr lang="en-US" dirty="0" err="1"/>
              <a:t>데이터와</a:t>
            </a:r>
            <a:r>
              <a:rPr lang="en-US" dirty="0"/>
              <a:t> 매</a:t>
            </a:r>
            <a:r>
              <a:rPr lang="ko-KR" altLang="en-US" dirty="0"/>
              <a:t>우 유사해</a:t>
            </a:r>
            <a:r>
              <a:rPr lang="en-US" dirty="0"/>
              <a:t> </a:t>
            </a:r>
            <a:r>
              <a:rPr lang="en-US" dirty="0" err="1"/>
              <a:t>테스트</a:t>
            </a:r>
            <a:r>
              <a:rPr lang="ko-KR" altLang="en-US" dirty="0"/>
              <a:t>시</a:t>
            </a:r>
            <a:r>
              <a:rPr lang="en-US" dirty="0"/>
              <a:t> </a:t>
            </a:r>
            <a:r>
              <a:rPr lang="en-US" dirty="0" err="1"/>
              <a:t>높은</a:t>
            </a:r>
            <a:r>
              <a:rPr lang="en-US" dirty="0"/>
              <a:t> </a:t>
            </a:r>
            <a:r>
              <a:rPr lang="en-US" dirty="0" err="1"/>
              <a:t>정확도로</a:t>
            </a:r>
            <a:r>
              <a:rPr lang="en-US" dirty="0"/>
              <a:t> </a:t>
            </a:r>
            <a:r>
              <a:rPr lang="en-US" dirty="0" err="1"/>
              <a:t>나온</a:t>
            </a:r>
            <a:r>
              <a:rPr lang="en-US" dirty="0"/>
              <a:t> </a:t>
            </a:r>
            <a:r>
              <a:rPr lang="en-US" dirty="0" err="1"/>
              <a:t>것으로</a:t>
            </a:r>
            <a:r>
              <a:rPr lang="en-US" dirty="0"/>
              <a:t> </a:t>
            </a:r>
            <a:r>
              <a:rPr lang="en-US" dirty="0" err="1"/>
              <a:t>보입니다</a:t>
            </a:r>
            <a:r>
              <a:rPr lang="en-US" dirty="0"/>
              <a:t>. </a:t>
            </a:r>
            <a:endParaRPr dirty="0"/>
          </a:p>
          <a:p>
            <a:pPr marL="0" lvl="0" indent="0" algn="l" rtl="0">
              <a:spcBef>
                <a:spcPts val="0"/>
              </a:spcBef>
              <a:spcAft>
                <a:spcPts val="0"/>
              </a:spcAft>
              <a:buNone/>
            </a:pPr>
            <a:r>
              <a:rPr lang="en-US" dirty="0" err="1"/>
              <a:t>이것을</a:t>
            </a:r>
            <a:r>
              <a:rPr lang="en-US" dirty="0"/>
              <a:t> </a:t>
            </a:r>
            <a:r>
              <a:rPr lang="en-US" dirty="0" err="1"/>
              <a:t>보며</a:t>
            </a:r>
            <a:r>
              <a:rPr lang="en-US" dirty="0"/>
              <a:t> </a:t>
            </a:r>
            <a:r>
              <a:rPr lang="en-US" dirty="0" err="1"/>
              <a:t>저희는</a:t>
            </a:r>
            <a:r>
              <a:rPr lang="en-US" dirty="0"/>
              <a:t> </a:t>
            </a:r>
            <a:r>
              <a:rPr lang="en-US" dirty="0" err="1"/>
              <a:t>데이터의</a:t>
            </a:r>
            <a:r>
              <a:rPr lang="en-US" dirty="0"/>
              <a:t> </a:t>
            </a:r>
            <a:r>
              <a:rPr lang="en-US" dirty="0" err="1"/>
              <a:t>다양성을</a:t>
            </a:r>
            <a:r>
              <a:rPr lang="en-US" dirty="0"/>
              <a:t> </a:t>
            </a:r>
            <a:r>
              <a:rPr lang="en-US" dirty="0" err="1"/>
              <a:t>늘여</a:t>
            </a:r>
            <a:r>
              <a:rPr lang="en-US" dirty="0"/>
              <a:t> </a:t>
            </a:r>
            <a:r>
              <a:rPr lang="en-US" dirty="0" err="1"/>
              <a:t>모델의</a:t>
            </a:r>
            <a:r>
              <a:rPr lang="en-US" dirty="0"/>
              <a:t> </a:t>
            </a:r>
            <a:r>
              <a:rPr lang="en-US" dirty="0" err="1"/>
              <a:t>정확도를</a:t>
            </a:r>
            <a:r>
              <a:rPr lang="en-US" dirty="0"/>
              <a:t> </a:t>
            </a:r>
            <a:r>
              <a:rPr lang="en-US" dirty="0" err="1"/>
              <a:t>높일</a:t>
            </a:r>
            <a:r>
              <a:rPr lang="en-US" dirty="0"/>
              <a:t> 수 </a:t>
            </a:r>
            <a:r>
              <a:rPr lang="en-US" dirty="0" err="1"/>
              <a:t>있을</a:t>
            </a:r>
            <a:r>
              <a:rPr lang="en-US" dirty="0"/>
              <a:t> </a:t>
            </a:r>
            <a:r>
              <a:rPr lang="en-US" dirty="0" err="1"/>
              <a:t>것입니다</a:t>
            </a:r>
            <a:r>
              <a:rPr lang="en-US" dirty="0"/>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다음으로는 문제해결 과정을 소개해드리겠습니다.</a:t>
            </a:r>
            <a:endParaRPr/>
          </a:p>
        </p:txBody>
      </p:sp>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a49814b398_5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먼저 3층석탑, 북문, 정문, 일청담 4가지 클래스만 detect하는 걸 목표로 yolov5를 학습하였으며, 데이터 추가, 라벨링 개선, 특정 클래스 개선 순으로 문제를 해결하였습니다.</a:t>
            </a:r>
            <a:endParaRPr/>
          </a:p>
        </p:txBody>
      </p:sp>
      <p:sp>
        <p:nvSpPr>
          <p:cNvPr id="172" name="Google Shape;172;g1a49814b398_5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a49814b398_1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처음</a:t>
            </a:r>
            <a:r>
              <a:rPr lang="en-US" dirty="0"/>
              <a:t> </a:t>
            </a:r>
            <a:r>
              <a:rPr lang="en-US" dirty="0" err="1"/>
              <a:t>학습시</a:t>
            </a:r>
            <a:r>
              <a:rPr lang="en-US" dirty="0"/>
              <a:t> </a:t>
            </a:r>
            <a:r>
              <a:rPr lang="en-US" dirty="0" err="1"/>
              <a:t>mAP는</a:t>
            </a:r>
            <a:r>
              <a:rPr lang="en-US" dirty="0"/>
              <a:t> </a:t>
            </a:r>
            <a:r>
              <a:rPr lang="en-US" altLang="ko-KR" dirty="0"/>
              <a:t>70%</a:t>
            </a:r>
            <a:r>
              <a:rPr lang="en-US" dirty="0"/>
              <a:t> </a:t>
            </a:r>
            <a:r>
              <a:rPr lang="ko-KR" altLang="en-US" dirty="0"/>
              <a:t>정도이며</a:t>
            </a:r>
            <a:r>
              <a:rPr lang="en-US" dirty="0"/>
              <a:t> </a:t>
            </a:r>
            <a:r>
              <a:rPr lang="ko-KR" altLang="en-US" dirty="0"/>
              <a:t>학습 동안의 </a:t>
            </a:r>
            <a:r>
              <a:rPr lang="en-US" dirty="0" err="1"/>
              <a:t>Loss의</a:t>
            </a:r>
            <a:r>
              <a:rPr lang="en-US" dirty="0"/>
              <a:t> </a:t>
            </a:r>
            <a:r>
              <a:rPr lang="en-US" dirty="0" err="1"/>
              <a:t>그래프를</a:t>
            </a:r>
            <a:r>
              <a:rPr lang="en-US" dirty="0"/>
              <a:t> </a:t>
            </a:r>
            <a:r>
              <a:rPr lang="en-US" dirty="0" err="1"/>
              <a:t>보면</a:t>
            </a:r>
            <a:r>
              <a:rPr lang="en-US" dirty="0"/>
              <a:t> </a:t>
            </a:r>
            <a:r>
              <a:rPr lang="en-US" altLang="ko-KR" dirty="0"/>
              <a:t>80epoch </a:t>
            </a:r>
            <a:r>
              <a:rPr lang="ko-KR" altLang="en-US" dirty="0"/>
              <a:t>부터 증가해 </a:t>
            </a:r>
            <a:r>
              <a:rPr lang="en-US" dirty="0" err="1"/>
              <a:t>overfitting이</a:t>
            </a:r>
            <a:r>
              <a:rPr lang="en-US" dirty="0"/>
              <a:t> </a:t>
            </a:r>
            <a:r>
              <a:rPr lang="en-US" dirty="0" err="1"/>
              <a:t>발생한걸</a:t>
            </a:r>
            <a:r>
              <a:rPr lang="en-US" dirty="0"/>
              <a:t> 알 수 </a:t>
            </a:r>
            <a:r>
              <a:rPr lang="en-US" dirty="0" err="1"/>
              <a:t>있습니다</a:t>
            </a:r>
            <a:r>
              <a:rPr lang="en-US" dirty="0"/>
              <a:t>..</a:t>
            </a:r>
            <a:endParaRPr dirty="0"/>
          </a:p>
          <a:p>
            <a:pPr marL="0" lvl="0" indent="0" algn="l" rtl="0">
              <a:lnSpc>
                <a:spcPct val="100000"/>
              </a:lnSpc>
              <a:spcBef>
                <a:spcPts val="0"/>
              </a:spcBef>
              <a:spcAft>
                <a:spcPts val="0"/>
              </a:spcAft>
              <a:buSzPts val="1100"/>
              <a:buNone/>
            </a:pPr>
            <a:r>
              <a:rPr lang="ko-KR" altLang="en-US" dirty="0"/>
              <a:t>맨 오른쪽 사진과 같이 </a:t>
            </a:r>
            <a:r>
              <a:rPr lang="en-US" dirty="0" err="1"/>
              <a:t>동영상</a:t>
            </a:r>
            <a:r>
              <a:rPr lang="en-US" dirty="0"/>
              <a:t> </a:t>
            </a:r>
            <a:r>
              <a:rPr lang="en-US" dirty="0" err="1"/>
              <a:t>프레임에서</a:t>
            </a:r>
            <a:r>
              <a:rPr lang="en-US" dirty="0"/>
              <a:t> </a:t>
            </a:r>
            <a:r>
              <a:rPr lang="en-US" dirty="0" err="1"/>
              <a:t>가져와</a:t>
            </a:r>
            <a:r>
              <a:rPr lang="en-US" dirty="0"/>
              <a:t> </a:t>
            </a:r>
            <a:r>
              <a:rPr lang="en-US" dirty="0" err="1"/>
              <a:t>라벨링을</a:t>
            </a:r>
            <a:r>
              <a:rPr lang="en-US" dirty="0"/>
              <a:t> </a:t>
            </a:r>
            <a:r>
              <a:rPr lang="en-US" dirty="0" err="1"/>
              <a:t>하여</a:t>
            </a:r>
            <a:r>
              <a:rPr lang="en-US" dirty="0"/>
              <a:t> </a:t>
            </a:r>
            <a:r>
              <a:rPr lang="en-US" dirty="0" err="1"/>
              <a:t>유사한</a:t>
            </a:r>
            <a:r>
              <a:rPr lang="en-US" dirty="0"/>
              <a:t> </a:t>
            </a:r>
            <a:r>
              <a:rPr lang="en-US" dirty="0" err="1"/>
              <a:t>데이터들이</a:t>
            </a:r>
            <a:r>
              <a:rPr lang="en-US" dirty="0"/>
              <a:t> </a:t>
            </a:r>
            <a:r>
              <a:rPr lang="en-US" dirty="0" err="1"/>
              <a:t>많기</a:t>
            </a:r>
            <a:r>
              <a:rPr lang="en-US" dirty="0"/>
              <a:t> </a:t>
            </a:r>
            <a:r>
              <a:rPr lang="en-US" dirty="0" err="1"/>
              <a:t>때문에</a:t>
            </a:r>
            <a:r>
              <a:rPr lang="en-US" dirty="0"/>
              <a:t> </a:t>
            </a:r>
            <a:r>
              <a:rPr lang="en-US" dirty="0" err="1"/>
              <a:t>overfitting이</a:t>
            </a:r>
            <a:r>
              <a:rPr lang="en-US" dirty="0"/>
              <a:t> </a:t>
            </a:r>
            <a:r>
              <a:rPr lang="en-US" dirty="0" err="1"/>
              <a:t>발생한</a:t>
            </a:r>
            <a:r>
              <a:rPr lang="en-US" dirty="0"/>
              <a:t> </a:t>
            </a:r>
            <a:r>
              <a:rPr lang="en-US" dirty="0" err="1"/>
              <a:t>것으로</a:t>
            </a:r>
            <a:r>
              <a:rPr lang="en-US" dirty="0"/>
              <a:t> </a:t>
            </a:r>
            <a:r>
              <a:rPr lang="en-US" dirty="0" err="1"/>
              <a:t>보이며</a:t>
            </a:r>
            <a:r>
              <a:rPr lang="en-US" dirty="0"/>
              <a:t> </a:t>
            </a:r>
            <a:r>
              <a:rPr lang="en-US" dirty="0" err="1"/>
              <a:t>이를</a:t>
            </a:r>
            <a:r>
              <a:rPr lang="en-US" dirty="0"/>
              <a:t> </a:t>
            </a:r>
            <a:r>
              <a:rPr lang="en-US" dirty="0" err="1"/>
              <a:t>해결하기</a:t>
            </a:r>
            <a:r>
              <a:rPr lang="en-US" dirty="0"/>
              <a:t> </a:t>
            </a:r>
            <a:r>
              <a:rPr lang="en-US" dirty="0" err="1"/>
              <a:t>위해</a:t>
            </a:r>
            <a:r>
              <a:rPr lang="en-US" dirty="0"/>
              <a:t> </a:t>
            </a:r>
            <a:r>
              <a:rPr lang="en-US" dirty="0" err="1"/>
              <a:t>사진을</a:t>
            </a:r>
            <a:r>
              <a:rPr lang="en-US" dirty="0"/>
              <a:t> </a:t>
            </a:r>
            <a:r>
              <a:rPr lang="en-US" dirty="0" err="1"/>
              <a:t>하나씩</a:t>
            </a:r>
            <a:r>
              <a:rPr lang="en-US" dirty="0"/>
              <a:t> </a:t>
            </a:r>
            <a:r>
              <a:rPr lang="en-US" dirty="0" err="1"/>
              <a:t>찍어</a:t>
            </a:r>
            <a:r>
              <a:rPr lang="en-US" dirty="0"/>
              <a:t> </a:t>
            </a:r>
            <a:r>
              <a:rPr lang="en-US" dirty="0" err="1"/>
              <a:t>다양한</a:t>
            </a:r>
            <a:r>
              <a:rPr lang="en-US" dirty="0"/>
              <a:t> </a:t>
            </a:r>
            <a:r>
              <a:rPr lang="en-US" dirty="0" err="1"/>
              <a:t>환경의</a:t>
            </a:r>
            <a:r>
              <a:rPr lang="en-US" dirty="0"/>
              <a:t> </a:t>
            </a:r>
            <a:r>
              <a:rPr lang="en-US" dirty="0" err="1"/>
              <a:t>데이터를</a:t>
            </a:r>
            <a:r>
              <a:rPr lang="en-US" dirty="0"/>
              <a:t> </a:t>
            </a:r>
            <a:r>
              <a:rPr lang="en-US" dirty="0" err="1"/>
              <a:t>모으는</a:t>
            </a:r>
            <a:r>
              <a:rPr lang="en-US" dirty="0"/>
              <a:t> </a:t>
            </a:r>
            <a:r>
              <a:rPr lang="en-US" dirty="0" err="1"/>
              <a:t>것으로</a:t>
            </a:r>
            <a:r>
              <a:rPr lang="en-US" dirty="0"/>
              <a:t> </a:t>
            </a:r>
            <a:r>
              <a:rPr lang="en-US" dirty="0" err="1"/>
              <a:t>변경하였습니다</a:t>
            </a:r>
            <a:r>
              <a:rPr lang="en-US" dirty="0"/>
              <a:t>.</a:t>
            </a:r>
            <a:endParaRPr dirty="0"/>
          </a:p>
        </p:txBody>
      </p:sp>
      <p:sp>
        <p:nvSpPr>
          <p:cNvPr id="199" name="Google Shape;199;g1a49814b398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a49814b398_1_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또한</a:t>
            </a:r>
            <a:r>
              <a:rPr lang="en-US" dirty="0"/>
              <a:t> </a:t>
            </a:r>
            <a:r>
              <a:rPr lang="ko-KR" altLang="en-US" dirty="0"/>
              <a:t>특히</a:t>
            </a:r>
            <a:r>
              <a:rPr lang="en-US" dirty="0"/>
              <a:t> </a:t>
            </a:r>
            <a:r>
              <a:rPr lang="en-US" dirty="0" err="1"/>
              <a:t>일청담</a:t>
            </a:r>
            <a:r>
              <a:rPr lang="en-US" dirty="0"/>
              <a:t> </a:t>
            </a:r>
            <a:r>
              <a:rPr lang="en-US" dirty="0" err="1"/>
              <a:t>클래스의</a:t>
            </a:r>
            <a:r>
              <a:rPr lang="en-US" dirty="0"/>
              <a:t> </a:t>
            </a:r>
            <a:r>
              <a:rPr lang="en-US" dirty="0" err="1"/>
              <a:t>인식률이</a:t>
            </a:r>
            <a:r>
              <a:rPr lang="en-US" dirty="0"/>
              <a:t> </a:t>
            </a:r>
            <a:r>
              <a:rPr lang="en-US" dirty="0" err="1"/>
              <a:t>낮았는데</a:t>
            </a:r>
            <a:r>
              <a:rPr lang="en-US" dirty="0"/>
              <a:t>, </a:t>
            </a:r>
            <a:r>
              <a:rPr lang="en-US" dirty="0" err="1"/>
              <a:t>detect를</a:t>
            </a:r>
            <a:r>
              <a:rPr lang="en-US" dirty="0"/>
              <a:t> </a:t>
            </a:r>
            <a:r>
              <a:rPr lang="en-US" dirty="0" err="1"/>
              <a:t>하지</a:t>
            </a:r>
            <a:r>
              <a:rPr lang="en-US" dirty="0"/>
              <a:t> </a:t>
            </a:r>
            <a:r>
              <a:rPr lang="en-US" dirty="0" err="1"/>
              <a:t>못한</a:t>
            </a:r>
            <a:r>
              <a:rPr lang="en-US" dirty="0"/>
              <a:t> </a:t>
            </a:r>
            <a:r>
              <a:rPr lang="en-US" dirty="0" err="1"/>
              <a:t>사진을</a:t>
            </a:r>
            <a:r>
              <a:rPr lang="en-US" dirty="0"/>
              <a:t> </a:t>
            </a:r>
            <a:r>
              <a:rPr lang="en-US" dirty="0" err="1"/>
              <a:t>분석해보니</a:t>
            </a:r>
            <a:r>
              <a:rPr lang="en-US" dirty="0"/>
              <a:t> </a:t>
            </a:r>
            <a:r>
              <a:rPr lang="en-US" dirty="0" err="1"/>
              <a:t>빛번짐이</a:t>
            </a:r>
            <a:r>
              <a:rPr lang="en-US" dirty="0"/>
              <a:t> </a:t>
            </a:r>
            <a:r>
              <a:rPr lang="en-US" dirty="0" err="1"/>
              <a:t>생긴</a:t>
            </a:r>
            <a:r>
              <a:rPr lang="en-US" dirty="0"/>
              <a:t> </a:t>
            </a:r>
            <a:r>
              <a:rPr lang="en-US" dirty="0" err="1"/>
              <a:t>사진과</a:t>
            </a:r>
            <a:r>
              <a:rPr lang="en-US" dirty="0"/>
              <a:t>, </a:t>
            </a:r>
            <a:r>
              <a:rPr lang="en-US" dirty="0" err="1"/>
              <a:t>분수가</a:t>
            </a:r>
            <a:r>
              <a:rPr lang="en-US" dirty="0"/>
              <a:t> </a:t>
            </a:r>
            <a:r>
              <a:rPr lang="en-US" dirty="0" err="1"/>
              <a:t>나오지</a:t>
            </a:r>
            <a:r>
              <a:rPr lang="en-US" dirty="0"/>
              <a:t> 않</a:t>
            </a:r>
            <a:r>
              <a:rPr lang="ko-KR" altLang="en-US" dirty="0" err="1"/>
              <a:t>았을</a:t>
            </a:r>
            <a:r>
              <a:rPr lang="ko-KR" altLang="en-US" dirty="0"/>
              <a:t> 때의 사진이</a:t>
            </a:r>
            <a:r>
              <a:rPr lang="en-US" dirty="0"/>
              <a:t> 잘 </a:t>
            </a:r>
            <a:r>
              <a:rPr lang="en-US" dirty="0" err="1"/>
              <a:t>되지</a:t>
            </a:r>
            <a:r>
              <a:rPr lang="en-US" dirty="0"/>
              <a:t> </a:t>
            </a:r>
            <a:r>
              <a:rPr lang="en-US" dirty="0" err="1"/>
              <a:t>않았습니다</a:t>
            </a:r>
            <a:r>
              <a:rPr lang="en-US" dirty="0"/>
              <a:t>. </a:t>
            </a:r>
            <a:r>
              <a:rPr lang="en-US" dirty="0" err="1"/>
              <a:t>이는</a:t>
            </a:r>
            <a:r>
              <a:rPr lang="en-US" dirty="0"/>
              <a:t> </a:t>
            </a:r>
            <a:r>
              <a:rPr lang="en-US" dirty="0" err="1"/>
              <a:t>데이터를</a:t>
            </a:r>
            <a:r>
              <a:rPr lang="en-US" dirty="0"/>
              <a:t> </a:t>
            </a:r>
            <a:r>
              <a:rPr lang="en-US" dirty="0" err="1"/>
              <a:t>수집할</a:t>
            </a:r>
            <a:r>
              <a:rPr lang="en-US" dirty="0"/>
              <a:t> 때 </a:t>
            </a:r>
            <a:r>
              <a:rPr lang="en-US" dirty="0" err="1"/>
              <a:t>분수가</a:t>
            </a:r>
            <a:r>
              <a:rPr lang="en-US" dirty="0"/>
              <a:t> </a:t>
            </a:r>
            <a:r>
              <a:rPr lang="en-US" dirty="0" err="1"/>
              <a:t>나오는</a:t>
            </a:r>
            <a:r>
              <a:rPr lang="en-US" dirty="0"/>
              <a:t> </a:t>
            </a:r>
            <a:r>
              <a:rPr lang="en-US" dirty="0" err="1"/>
              <a:t>깔끔한</a:t>
            </a:r>
            <a:r>
              <a:rPr lang="en-US" dirty="0"/>
              <a:t> </a:t>
            </a:r>
            <a:r>
              <a:rPr lang="en-US" dirty="0" err="1"/>
              <a:t>사진들로만</a:t>
            </a:r>
            <a:r>
              <a:rPr lang="en-US" dirty="0"/>
              <a:t> </a:t>
            </a:r>
            <a:r>
              <a:rPr lang="en-US" dirty="0" err="1"/>
              <a:t>학습에</a:t>
            </a:r>
            <a:r>
              <a:rPr lang="en-US" dirty="0"/>
              <a:t> </a:t>
            </a:r>
            <a:r>
              <a:rPr lang="en-US" dirty="0" err="1"/>
              <a:t>사용하였기</a:t>
            </a:r>
            <a:r>
              <a:rPr lang="en-US" dirty="0"/>
              <a:t> </a:t>
            </a:r>
            <a:r>
              <a:rPr lang="en-US" dirty="0" err="1"/>
              <a:t>때문입니다</a:t>
            </a:r>
            <a:r>
              <a:rPr lang="en-US" dirty="0"/>
              <a:t>. </a:t>
            </a:r>
            <a:r>
              <a:rPr lang="en-US" dirty="0" err="1"/>
              <a:t>그리하여</a:t>
            </a:r>
            <a:r>
              <a:rPr lang="en-US" dirty="0"/>
              <a:t> </a:t>
            </a:r>
            <a:r>
              <a:rPr lang="en-US" dirty="0" err="1"/>
              <a:t>분수가</a:t>
            </a:r>
            <a:r>
              <a:rPr lang="en-US" dirty="0"/>
              <a:t> </a:t>
            </a:r>
            <a:r>
              <a:rPr lang="en-US" dirty="0" err="1"/>
              <a:t>나오지</a:t>
            </a:r>
            <a:r>
              <a:rPr lang="en-US" dirty="0"/>
              <a:t> </a:t>
            </a:r>
            <a:r>
              <a:rPr lang="en-US" dirty="0" err="1"/>
              <a:t>않았을</a:t>
            </a:r>
            <a:r>
              <a:rPr lang="en-US" dirty="0"/>
              <a:t> </a:t>
            </a:r>
            <a:r>
              <a:rPr lang="en-US" dirty="0" err="1"/>
              <a:t>때의</a:t>
            </a:r>
            <a:r>
              <a:rPr lang="en-US" dirty="0"/>
              <a:t> </a:t>
            </a:r>
            <a:r>
              <a:rPr lang="en-US" dirty="0" err="1"/>
              <a:t>데이터도</a:t>
            </a:r>
            <a:r>
              <a:rPr lang="en-US" dirty="0"/>
              <a:t> </a:t>
            </a:r>
            <a:r>
              <a:rPr lang="en-US" dirty="0" err="1"/>
              <a:t>넣으며</a:t>
            </a:r>
            <a:r>
              <a:rPr lang="en-US" dirty="0"/>
              <a:t>, </a:t>
            </a:r>
            <a:r>
              <a:rPr lang="ko-KR" altLang="en-US" dirty="0" err="1"/>
              <a:t>빛번짐</a:t>
            </a:r>
            <a:r>
              <a:rPr lang="ko-KR" altLang="en-US" dirty="0"/>
              <a:t> 등 사진을 찍을 때 발생할 수 있는 환경의 데이터도 추가 하였습니다</a:t>
            </a:r>
            <a:r>
              <a:rPr lang="en-US" altLang="ko-KR" dirty="0"/>
              <a:t>.</a:t>
            </a:r>
            <a:endParaRPr dirty="0"/>
          </a:p>
        </p:txBody>
      </p:sp>
      <p:sp>
        <p:nvSpPr>
          <p:cNvPr id="231" name="Google Shape;231;g1a49814b398_1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a49814b398_8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ltLang="en-US" dirty="0"/>
              <a:t>데이터를 추가하였을 때 사진입니다</a:t>
            </a:r>
            <a:r>
              <a:rPr lang="en-US" altLang="ko-KR" dirty="0"/>
              <a:t>. </a:t>
            </a:r>
            <a:r>
              <a:rPr lang="ko-KR" altLang="en-US" dirty="0"/>
              <a:t>왼쪽은 추가하기 전이며</a:t>
            </a:r>
            <a:r>
              <a:rPr lang="en-US" altLang="ko-KR" dirty="0"/>
              <a:t>, </a:t>
            </a:r>
            <a:r>
              <a:rPr lang="ko-KR" altLang="en-US" dirty="0"/>
              <a:t>오른쪽은 추가 한 후의 데이터 셋입니다</a:t>
            </a:r>
            <a:r>
              <a:rPr lang="en-US" altLang="ko-KR" dirty="0"/>
              <a:t>. </a:t>
            </a:r>
            <a:r>
              <a:rPr lang="ko-KR" altLang="en-US" dirty="0"/>
              <a:t>날씨</a:t>
            </a:r>
            <a:r>
              <a:rPr lang="en-US" altLang="ko-KR" dirty="0"/>
              <a:t>, </a:t>
            </a:r>
            <a:r>
              <a:rPr lang="ko-KR" altLang="en-US" dirty="0"/>
              <a:t>시간</a:t>
            </a:r>
            <a:r>
              <a:rPr lang="en-US" altLang="ko-KR" dirty="0"/>
              <a:t>, </a:t>
            </a:r>
            <a:r>
              <a:rPr lang="ko-KR" altLang="en-US" dirty="0"/>
              <a:t>카메라의 </a:t>
            </a:r>
            <a:r>
              <a:rPr lang="ko-KR" altLang="en-US" dirty="0" err="1"/>
              <a:t>화각</a:t>
            </a:r>
            <a:r>
              <a:rPr lang="en-US" altLang="ko-KR" dirty="0"/>
              <a:t>, </a:t>
            </a:r>
            <a:r>
              <a:rPr lang="ko-KR" altLang="en-US" dirty="0"/>
              <a:t>휴대폰의 기종 등 다양한 환경의 사진 데이터를 수집하려 노력하였습니다</a:t>
            </a:r>
            <a:r>
              <a:rPr lang="en-US" altLang="ko-KR" dirty="0"/>
              <a:t>. </a:t>
            </a:r>
            <a:endParaRPr dirty="0"/>
          </a:p>
        </p:txBody>
      </p:sp>
      <p:sp>
        <p:nvSpPr>
          <p:cNvPr id="258" name="Google Shape;258;g1a49814b398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4480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a49814b398_8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ltLang="en-US" dirty="0"/>
              <a:t>또한 데이터셋을 모으는 동시에 그림과 같이 다양한 환경이 균등하게 분포되도록 사진 장수를 분배하였으며</a:t>
            </a:r>
            <a:r>
              <a:rPr lang="en-US" altLang="ko-KR" dirty="0"/>
              <a:t>, </a:t>
            </a:r>
            <a:r>
              <a:rPr lang="ko-KR" altLang="en-US" dirty="0"/>
              <a:t>남은 사진들은 </a:t>
            </a:r>
            <a:r>
              <a:rPr lang="en-US" altLang="ko-KR" dirty="0"/>
              <a:t>test dataset</a:t>
            </a:r>
            <a:r>
              <a:rPr lang="ko-KR" altLang="en-US" dirty="0"/>
              <a:t>으로 활용하였습니다</a:t>
            </a:r>
            <a:r>
              <a:rPr lang="en-US" altLang="ko-KR" dirty="0"/>
              <a:t>.</a:t>
            </a:r>
            <a:endParaRPr lang="ko-KR" altLang="en-US" dirty="0"/>
          </a:p>
          <a:p>
            <a:pPr marL="0" lvl="0" indent="0" algn="l" rtl="0">
              <a:lnSpc>
                <a:spcPct val="100000"/>
              </a:lnSpc>
              <a:spcBef>
                <a:spcPts val="0"/>
              </a:spcBef>
              <a:spcAft>
                <a:spcPts val="0"/>
              </a:spcAft>
              <a:buSzPts val="1100"/>
              <a:buNone/>
            </a:pPr>
            <a:endParaRPr lang="ko-KR" altLang="en-US" dirty="0"/>
          </a:p>
        </p:txBody>
      </p:sp>
      <p:sp>
        <p:nvSpPr>
          <p:cNvPr id="258" name="Google Shape;258;g1a49814b398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a49814b398_1_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solidFill>
                  <a:schemeClr val="dk1"/>
                </a:solidFill>
              </a:rPr>
              <a:t>추가</a:t>
            </a:r>
            <a:r>
              <a:rPr lang="en-US" dirty="0">
                <a:solidFill>
                  <a:schemeClr val="dk1"/>
                </a:solidFill>
              </a:rPr>
              <a:t> </a:t>
            </a:r>
            <a:r>
              <a:rPr lang="en-US" dirty="0" err="1">
                <a:solidFill>
                  <a:schemeClr val="dk1"/>
                </a:solidFill>
              </a:rPr>
              <a:t>하기전의</a:t>
            </a:r>
            <a:r>
              <a:rPr lang="en-US" dirty="0">
                <a:solidFill>
                  <a:schemeClr val="dk1"/>
                </a:solidFill>
              </a:rPr>
              <a:t> 70%의 </a:t>
            </a:r>
            <a:r>
              <a:rPr lang="en-US" dirty="0" err="1">
                <a:solidFill>
                  <a:schemeClr val="dk1"/>
                </a:solidFill>
              </a:rPr>
              <a:t>정도의</a:t>
            </a:r>
            <a:r>
              <a:rPr lang="en-US" dirty="0">
                <a:solidFill>
                  <a:schemeClr val="dk1"/>
                </a:solidFill>
              </a:rPr>
              <a:t> </a:t>
            </a:r>
            <a:r>
              <a:rPr lang="en-US" dirty="0" err="1">
                <a:solidFill>
                  <a:schemeClr val="dk1"/>
                </a:solidFill>
              </a:rPr>
              <a:t>mAP에서</a:t>
            </a:r>
            <a:r>
              <a:rPr lang="en-US" dirty="0">
                <a:solidFill>
                  <a:schemeClr val="dk1"/>
                </a:solidFill>
              </a:rPr>
              <a:t> </a:t>
            </a:r>
            <a:r>
              <a:rPr lang="en-US" dirty="0" err="1"/>
              <a:t>데이터를</a:t>
            </a:r>
            <a:r>
              <a:rPr lang="en-US" dirty="0"/>
              <a:t> </a:t>
            </a:r>
            <a:r>
              <a:rPr lang="en-US" dirty="0" err="1"/>
              <a:t>추가하였을</a:t>
            </a:r>
            <a:r>
              <a:rPr lang="en-US" dirty="0"/>
              <a:t> 때 </a:t>
            </a:r>
            <a:r>
              <a:rPr lang="en-US" dirty="0" err="1"/>
              <a:t>mAP가</a:t>
            </a:r>
            <a:r>
              <a:rPr lang="en-US" dirty="0"/>
              <a:t> </a:t>
            </a:r>
            <a:r>
              <a:rPr lang="en-US" altLang="ko-KR" dirty="0"/>
              <a:t>90%</a:t>
            </a:r>
            <a:r>
              <a:rPr lang="en-US" dirty="0"/>
              <a:t>로 </a:t>
            </a:r>
            <a:r>
              <a:rPr lang="en-US" dirty="0" err="1"/>
              <a:t>많은</a:t>
            </a:r>
            <a:r>
              <a:rPr lang="en-US" dirty="0"/>
              <a:t> </a:t>
            </a:r>
            <a:r>
              <a:rPr lang="en-US" dirty="0" err="1"/>
              <a:t>향상을</a:t>
            </a:r>
            <a:r>
              <a:rPr lang="en-US" dirty="0"/>
              <a:t> </a:t>
            </a:r>
            <a:r>
              <a:rPr lang="en-US" dirty="0" err="1"/>
              <a:t>보여주었습니다</a:t>
            </a:r>
            <a:r>
              <a:rPr lang="en-US" dirty="0"/>
              <a:t>. 이 </a:t>
            </a:r>
            <a:r>
              <a:rPr lang="en-US" dirty="0" err="1"/>
              <a:t>결과를</a:t>
            </a:r>
            <a:r>
              <a:rPr lang="en-US" dirty="0"/>
              <a:t> </a:t>
            </a:r>
            <a:r>
              <a:rPr lang="en-US" dirty="0" err="1"/>
              <a:t>바탕으로</a:t>
            </a:r>
            <a:r>
              <a:rPr lang="en-US" dirty="0"/>
              <a:t>  3층석탑을 </a:t>
            </a:r>
            <a:r>
              <a:rPr lang="en-US" dirty="0" err="1"/>
              <a:t>빼고</a:t>
            </a:r>
            <a:r>
              <a:rPr lang="en-US" dirty="0"/>
              <a:t>, </a:t>
            </a:r>
            <a:r>
              <a:rPr lang="en-US" dirty="0" err="1"/>
              <a:t>도서관</a:t>
            </a:r>
            <a:r>
              <a:rPr lang="en-US" dirty="0"/>
              <a:t>, </a:t>
            </a:r>
            <a:r>
              <a:rPr lang="en-US" dirty="0" err="1"/>
              <a:t>박물관</a:t>
            </a:r>
            <a:r>
              <a:rPr lang="en-US" dirty="0"/>
              <a:t>, </a:t>
            </a:r>
            <a:r>
              <a:rPr lang="en-US" dirty="0" err="1"/>
              <a:t>글로벌</a:t>
            </a:r>
            <a:r>
              <a:rPr lang="en-US" dirty="0"/>
              <a:t> </a:t>
            </a:r>
            <a:r>
              <a:rPr lang="en-US" dirty="0" err="1"/>
              <a:t>플라자를</a:t>
            </a:r>
            <a:r>
              <a:rPr lang="en-US" dirty="0"/>
              <a:t> </a:t>
            </a:r>
            <a:r>
              <a:rPr lang="en-US" dirty="0" err="1"/>
              <a:t>추가하여</a:t>
            </a:r>
            <a:r>
              <a:rPr lang="en-US" dirty="0"/>
              <a:t>, </a:t>
            </a:r>
            <a:r>
              <a:rPr lang="en-US" dirty="0" err="1"/>
              <a:t>최종</a:t>
            </a:r>
            <a:r>
              <a:rPr lang="en-US" dirty="0"/>
              <a:t> </a:t>
            </a:r>
            <a:r>
              <a:rPr lang="en-US" dirty="0">
                <a:solidFill>
                  <a:schemeClr val="dk1"/>
                </a:solidFill>
              </a:rPr>
              <a:t>6개의 </a:t>
            </a:r>
            <a:r>
              <a:rPr lang="en-US" dirty="0" err="1"/>
              <a:t>class를</a:t>
            </a:r>
            <a:r>
              <a:rPr lang="en-US" dirty="0"/>
              <a:t>  </a:t>
            </a:r>
            <a:r>
              <a:rPr lang="en-US" dirty="0" err="1"/>
              <a:t>detect하기로</a:t>
            </a:r>
            <a:r>
              <a:rPr lang="en-US" dirty="0"/>
              <a:t> </a:t>
            </a:r>
            <a:r>
              <a:rPr lang="en-US" dirty="0" err="1"/>
              <a:t>하였습니다</a:t>
            </a:r>
            <a:r>
              <a:rPr lang="en-US" dirty="0"/>
              <a:t>. </a:t>
            </a:r>
            <a:endParaRPr dirty="0"/>
          </a:p>
        </p:txBody>
      </p:sp>
      <p:sp>
        <p:nvSpPr>
          <p:cNvPr id="288" name="Google Shape;288;g1a49814b398_1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a49814b398_5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그러나</a:t>
            </a:r>
            <a:r>
              <a:rPr lang="en-US" dirty="0"/>
              <a:t> </a:t>
            </a:r>
            <a:r>
              <a:rPr lang="en-US" dirty="0" err="1"/>
              <a:t>클래스를</a:t>
            </a:r>
            <a:r>
              <a:rPr lang="en-US" dirty="0"/>
              <a:t> </a:t>
            </a:r>
            <a:r>
              <a:rPr lang="en-US" dirty="0" err="1"/>
              <a:t>추가하여</a:t>
            </a:r>
            <a:r>
              <a:rPr lang="en-US" dirty="0"/>
              <a:t> </a:t>
            </a:r>
            <a:r>
              <a:rPr lang="en-US" dirty="0" err="1"/>
              <a:t>학습을</a:t>
            </a:r>
            <a:r>
              <a:rPr lang="en-US" dirty="0"/>
              <a:t> </a:t>
            </a:r>
            <a:r>
              <a:rPr lang="en-US" dirty="0" err="1"/>
              <a:t>하였</a:t>
            </a:r>
            <a:r>
              <a:rPr lang="ko-KR" altLang="en-US" dirty="0"/>
              <a:t>을 때</a:t>
            </a:r>
            <a:r>
              <a:rPr lang="en-US" dirty="0"/>
              <a:t> </a:t>
            </a:r>
            <a:r>
              <a:rPr lang="en-US" dirty="0" err="1">
                <a:solidFill>
                  <a:schemeClr val="dk1"/>
                </a:solidFill>
              </a:rPr>
              <a:t>다양한</a:t>
            </a:r>
            <a:r>
              <a:rPr lang="en-US" dirty="0">
                <a:solidFill>
                  <a:schemeClr val="dk1"/>
                </a:solidFill>
              </a:rPr>
              <a:t> </a:t>
            </a:r>
            <a:r>
              <a:rPr lang="en-US" dirty="0" err="1">
                <a:solidFill>
                  <a:schemeClr val="dk1"/>
                </a:solidFill>
              </a:rPr>
              <a:t>하이퍼</a:t>
            </a:r>
            <a:r>
              <a:rPr lang="en-US" dirty="0">
                <a:solidFill>
                  <a:schemeClr val="dk1"/>
                </a:solidFill>
              </a:rPr>
              <a:t> </a:t>
            </a:r>
            <a:r>
              <a:rPr lang="en-US" dirty="0" err="1">
                <a:solidFill>
                  <a:schemeClr val="dk1"/>
                </a:solidFill>
              </a:rPr>
              <a:t>파라미터나</a:t>
            </a:r>
            <a:r>
              <a:rPr lang="en-US" dirty="0">
                <a:solidFill>
                  <a:schemeClr val="dk1"/>
                </a:solidFill>
              </a:rPr>
              <a:t> </a:t>
            </a:r>
            <a:r>
              <a:rPr lang="en-US" dirty="0" err="1">
                <a:solidFill>
                  <a:schemeClr val="dk1"/>
                </a:solidFill>
              </a:rPr>
              <a:t>기법들을</a:t>
            </a:r>
            <a:r>
              <a:rPr lang="en-US" dirty="0">
                <a:solidFill>
                  <a:schemeClr val="dk1"/>
                </a:solidFill>
              </a:rPr>
              <a:t> </a:t>
            </a:r>
            <a:r>
              <a:rPr lang="en-US" dirty="0" err="1">
                <a:solidFill>
                  <a:schemeClr val="dk1"/>
                </a:solidFill>
              </a:rPr>
              <a:t>적용시켜도</a:t>
            </a:r>
            <a:r>
              <a:rPr lang="en-US" dirty="0">
                <a:solidFill>
                  <a:schemeClr val="dk1"/>
                </a:solidFill>
              </a:rPr>
              <a:t>, </a:t>
            </a:r>
            <a:r>
              <a:rPr lang="en-US" dirty="0" err="1"/>
              <a:t>성능이</a:t>
            </a:r>
            <a:r>
              <a:rPr lang="en-US" dirty="0"/>
              <a:t> </a:t>
            </a:r>
            <a:r>
              <a:rPr lang="en-US" altLang="ko-KR" dirty="0"/>
              <a:t>66%</a:t>
            </a:r>
            <a:r>
              <a:rPr lang="en-US" dirty="0"/>
              <a:t>에서 더 </a:t>
            </a:r>
            <a:r>
              <a:rPr lang="en-US" dirty="0" err="1"/>
              <a:t>나아지지</a:t>
            </a:r>
            <a:r>
              <a:rPr lang="en-US" dirty="0"/>
              <a:t> </a:t>
            </a:r>
            <a:r>
              <a:rPr lang="en-US" dirty="0" err="1"/>
              <a:t>않았습니다</a:t>
            </a:r>
            <a:r>
              <a:rPr lang="en-US"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ko-KR" altLang="en-US" dirty="0"/>
              <a:t>결과를 특정 클래스</a:t>
            </a:r>
            <a:r>
              <a:rPr lang="en-US" altLang="ko-KR" dirty="0"/>
              <a:t>(</a:t>
            </a:r>
            <a:r>
              <a:rPr lang="ko-KR" altLang="en-US" dirty="0"/>
              <a:t>도서관과 박물관</a:t>
            </a:r>
            <a:r>
              <a:rPr lang="en-US" altLang="ko-KR" dirty="0"/>
              <a:t>)</a:t>
            </a:r>
            <a:r>
              <a:rPr lang="ko-KR" altLang="en-US" dirty="0"/>
              <a:t>에 대한 정확도가 낮은 것을 확인하였고</a:t>
            </a:r>
            <a:r>
              <a:rPr lang="en-US" altLang="ko-KR" dirty="0"/>
              <a:t>, </a:t>
            </a:r>
            <a:r>
              <a:rPr lang="ko-KR" altLang="en-US" dirty="0"/>
              <a:t>문제를 파악하기 위해 학습에 들어간 데이터들을 살펴보았습니다</a:t>
            </a:r>
            <a:endParaRPr dirty="0"/>
          </a:p>
          <a:p>
            <a:pPr marL="0" lvl="0" indent="0" algn="l" rtl="0">
              <a:lnSpc>
                <a:spcPct val="100000"/>
              </a:lnSpc>
              <a:spcBef>
                <a:spcPts val="0"/>
              </a:spcBef>
              <a:spcAft>
                <a:spcPts val="0"/>
              </a:spcAft>
              <a:buSzPts val="1100"/>
              <a:buNone/>
            </a:pPr>
            <a:r>
              <a:rPr lang="en-US" dirty="0"/>
              <a:t> </a:t>
            </a:r>
            <a:endParaRPr dirty="0"/>
          </a:p>
        </p:txBody>
      </p:sp>
      <p:sp>
        <p:nvSpPr>
          <p:cNvPr id="315" name="Google Shape;315;g1a49814b398_5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1c1dff3bec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저희</a:t>
            </a:r>
            <a:r>
              <a:rPr lang="en-US" dirty="0"/>
              <a:t> </a:t>
            </a:r>
            <a:r>
              <a:rPr lang="en-US" dirty="0" err="1"/>
              <a:t>팀은</a:t>
            </a:r>
            <a:r>
              <a:rPr lang="en-US" dirty="0"/>
              <a:t> </a:t>
            </a:r>
            <a:r>
              <a:rPr lang="ko-KR" altLang="en-US" dirty="0" err="1"/>
              <a:t>학생팀</a:t>
            </a:r>
            <a:r>
              <a:rPr lang="ko-KR" altLang="en-US" dirty="0"/>
              <a:t> </a:t>
            </a:r>
            <a:r>
              <a:rPr lang="ko-KR" altLang="en-US" dirty="0" err="1"/>
              <a:t>빛소</a:t>
            </a:r>
            <a:r>
              <a:rPr lang="en-US" altLang="ko-KR" dirty="0"/>
              <a:t>, </a:t>
            </a:r>
            <a:r>
              <a:rPr lang="ko-KR" altLang="en-US" dirty="0"/>
              <a:t>기업 </a:t>
            </a:r>
            <a:r>
              <a:rPr lang="en-US" dirty="0" err="1"/>
              <a:t>플래시</a:t>
            </a:r>
            <a:r>
              <a:rPr lang="en-US" dirty="0"/>
              <a:t> 21</a:t>
            </a:r>
            <a:r>
              <a:rPr lang="en-US" altLang="ko-KR" dirty="0"/>
              <a:t>, </a:t>
            </a:r>
            <a:r>
              <a:rPr lang="en-US" dirty="0" err="1"/>
              <a:t>말리페티</a:t>
            </a:r>
            <a:r>
              <a:rPr lang="en-US" dirty="0"/>
              <a:t> </a:t>
            </a:r>
            <a:r>
              <a:rPr lang="en-US" dirty="0" err="1"/>
              <a:t>교수님의</a:t>
            </a:r>
            <a:r>
              <a:rPr lang="en-US" dirty="0"/>
              <a:t> </a:t>
            </a:r>
            <a:r>
              <a:rPr lang="en-US" dirty="0" err="1"/>
              <a:t>연구</a:t>
            </a:r>
            <a:r>
              <a:rPr lang="ko-KR" altLang="en-US" dirty="0"/>
              <a:t>실이</a:t>
            </a:r>
            <a:r>
              <a:rPr lang="en-US" dirty="0"/>
              <a:t> </a:t>
            </a:r>
            <a:r>
              <a:rPr lang="en-US" dirty="0" err="1"/>
              <a:t>함께</a:t>
            </a:r>
            <a:r>
              <a:rPr lang="en-US" dirty="0"/>
              <a:t> </a:t>
            </a:r>
            <a:r>
              <a:rPr lang="en-US" dirty="0" err="1"/>
              <a:t>프로젝트를</a:t>
            </a:r>
            <a:r>
              <a:rPr lang="en-US" dirty="0"/>
              <a:t> </a:t>
            </a:r>
            <a:r>
              <a:rPr lang="en-US" dirty="0" err="1"/>
              <a:t>진행하였습니다</a:t>
            </a:r>
            <a:r>
              <a:rPr lang="en-US" dirty="0"/>
              <a:t>.</a:t>
            </a:r>
            <a:endParaRPr dirty="0"/>
          </a:p>
        </p:txBody>
      </p:sp>
      <p:sp>
        <p:nvSpPr>
          <p:cNvPr id="42" name="Google Shape;42;g1c1dff3bec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a4a5cebfd0_2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ltLang="en-US" dirty="0"/>
              <a:t>학습된 데이터를 보니 라벨링이 잘못 되어 있다는 것을 알게 되었습니다</a:t>
            </a:r>
            <a:r>
              <a:rPr lang="en-US" altLang="ko-KR" dirty="0"/>
              <a:t>.</a:t>
            </a:r>
            <a:endParaRPr lang="en-US" dirty="0"/>
          </a:p>
          <a:p>
            <a:pPr marL="0" lvl="0" indent="0" algn="l" rtl="0">
              <a:lnSpc>
                <a:spcPct val="100000"/>
              </a:lnSpc>
              <a:spcBef>
                <a:spcPts val="0"/>
              </a:spcBef>
              <a:spcAft>
                <a:spcPts val="0"/>
              </a:spcAft>
              <a:buSzPts val="1100"/>
              <a:buNone/>
            </a:pPr>
            <a:r>
              <a:rPr lang="en-US" dirty="0" err="1"/>
              <a:t>빨간</a:t>
            </a:r>
            <a:r>
              <a:rPr lang="en-US" dirty="0"/>
              <a:t> </a:t>
            </a:r>
            <a:r>
              <a:rPr lang="en-US" dirty="0" err="1"/>
              <a:t>네모</a:t>
            </a:r>
            <a:r>
              <a:rPr lang="en-US" dirty="0"/>
              <a:t> </a:t>
            </a:r>
            <a:r>
              <a:rPr lang="en-US" dirty="0" err="1"/>
              <a:t>박스에</a:t>
            </a:r>
            <a:r>
              <a:rPr lang="en-US" dirty="0"/>
              <a:t> </a:t>
            </a:r>
            <a:r>
              <a:rPr lang="en-US" dirty="0" err="1"/>
              <a:t>대한</a:t>
            </a:r>
            <a:r>
              <a:rPr lang="en-US" dirty="0"/>
              <a:t> </a:t>
            </a:r>
            <a:r>
              <a:rPr lang="en-US" dirty="0" err="1"/>
              <a:t>사진을</a:t>
            </a:r>
            <a:r>
              <a:rPr lang="en-US" dirty="0"/>
              <a:t> </a:t>
            </a:r>
            <a:r>
              <a:rPr lang="en-US" dirty="0" err="1"/>
              <a:t>보시면</a:t>
            </a:r>
            <a:r>
              <a:rPr lang="en-US" dirty="0"/>
              <a:t> </a:t>
            </a:r>
            <a:r>
              <a:rPr lang="en-US" dirty="0" err="1"/>
              <a:t>박물관의</a:t>
            </a:r>
            <a:r>
              <a:rPr lang="en-US" dirty="0"/>
              <a:t> </a:t>
            </a:r>
            <a:r>
              <a:rPr lang="en-US" dirty="0" err="1"/>
              <a:t>현판에</a:t>
            </a:r>
            <a:r>
              <a:rPr lang="en-US" dirty="0"/>
              <a:t> </a:t>
            </a:r>
            <a:r>
              <a:rPr lang="en-US" dirty="0" err="1"/>
              <a:t>대한</a:t>
            </a:r>
            <a:r>
              <a:rPr lang="en-US" dirty="0"/>
              <a:t> </a:t>
            </a:r>
            <a:r>
              <a:rPr lang="en-US" dirty="0" err="1"/>
              <a:t>라벨링을</a:t>
            </a:r>
            <a:r>
              <a:rPr lang="en-US" dirty="0"/>
              <a:t> </a:t>
            </a:r>
            <a:r>
              <a:rPr lang="en-US" dirty="0" err="1"/>
              <a:t>확인할</a:t>
            </a:r>
            <a:r>
              <a:rPr lang="en-US" dirty="0"/>
              <a:t> 수 </a:t>
            </a:r>
            <a:r>
              <a:rPr lang="en-US" dirty="0" err="1"/>
              <a:t>있습니다</a:t>
            </a:r>
            <a:r>
              <a:rPr lang="en-US" dirty="0"/>
              <a:t>. </a:t>
            </a:r>
            <a:r>
              <a:rPr lang="en-US" dirty="0" err="1"/>
              <a:t>현판에</a:t>
            </a:r>
            <a:r>
              <a:rPr lang="en-US" dirty="0"/>
              <a:t> </a:t>
            </a:r>
            <a:r>
              <a:rPr lang="en-US" dirty="0" err="1"/>
              <a:t>대한</a:t>
            </a:r>
            <a:r>
              <a:rPr lang="en-US" dirty="0"/>
              <a:t> </a:t>
            </a:r>
            <a:r>
              <a:rPr lang="en-US" dirty="0" err="1"/>
              <a:t>라벨링은</a:t>
            </a:r>
            <a:r>
              <a:rPr lang="en-US" dirty="0"/>
              <a:t> </a:t>
            </a:r>
            <a:r>
              <a:rPr lang="en-US" dirty="0" err="1"/>
              <a:t>가로로</a:t>
            </a:r>
            <a:r>
              <a:rPr lang="en-US" dirty="0"/>
              <a:t> </a:t>
            </a:r>
            <a:r>
              <a:rPr lang="en-US" dirty="0" err="1"/>
              <a:t>되어있어야</a:t>
            </a:r>
            <a:r>
              <a:rPr lang="en-US" dirty="0"/>
              <a:t> </a:t>
            </a:r>
            <a:r>
              <a:rPr lang="en-US" dirty="0" err="1"/>
              <a:t>하는데</a:t>
            </a:r>
            <a:r>
              <a:rPr lang="en-US" dirty="0"/>
              <a:t> </a:t>
            </a:r>
            <a:r>
              <a:rPr lang="en-US" dirty="0" err="1"/>
              <a:t>초록</a:t>
            </a:r>
            <a:r>
              <a:rPr lang="en-US" dirty="0"/>
              <a:t> </a:t>
            </a:r>
            <a:r>
              <a:rPr lang="en-US" dirty="0" err="1"/>
              <a:t>네모</a:t>
            </a:r>
            <a:r>
              <a:rPr lang="en-US" dirty="0"/>
              <a:t> </a:t>
            </a:r>
            <a:r>
              <a:rPr lang="en-US" dirty="0" err="1"/>
              <a:t>박스는</a:t>
            </a:r>
            <a:r>
              <a:rPr lang="en-US" dirty="0"/>
              <a:t> </a:t>
            </a:r>
            <a:r>
              <a:rPr lang="en-US" dirty="0" err="1"/>
              <a:t>세로로</a:t>
            </a:r>
            <a:r>
              <a:rPr lang="en-US" dirty="0"/>
              <a:t> </a:t>
            </a:r>
            <a:r>
              <a:rPr lang="en-US" dirty="0" err="1"/>
              <a:t>잘못</a:t>
            </a:r>
            <a:r>
              <a:rPr lang="en-US" dirty="0"/>
              <a:t> </a:t>
            </a:r>
            <a:r>
              <a:rPr lang="en-US" dirty="0" err="1"/>
              <a:t>되어있습니다</a:t>
            </a:r>
            <a:r>
              <a:rPr lang="en-US" dirty="0"/>
              <a:t>.</a:t>
            </a:r>
            <a:endParaRPr dirty="0"/>
          </a:p>
        </p:txBody>
      </p:sp>
      <p:sp>
        <p:nvSpPr>
          <p:cNvPr id="376" name="Google Shape;376;g1a4a5cebfd0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a49814b398_5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ltLang="en-US" dirty="0"/>
              <a:t>원인은 </a:t>
            </a:r>
            <a:r>
              <a:rPr lang="en-US" altLang="ko-KR" dirty="0"/>
              <a:t>view</a:t>
            </a:r>
            <a:r>
              <a:rPr lang="ko-KR" altLang="en-US" dirty="0"/>
              <a:t>의 문제입니다</a:t>
            </a:r>
            <a:r>
              <a:rPr lang="en-US" altLang="ko-KR" dirty="0"/>
              <a:t>. </a:t>
            </a:r>
            <a:r>
              <a:rPr lang="en-US" dirty="0" err="1"/>
              <a:t>사진</a:t>
            </a:r>
            <a:r>
              <a:rPr lang="en-US" dirty="0"/>
              <a:t> </a:t>
            </a:r>
            <a:r>
              <a:rPr lang="en-US" dirty="0" err="1"/>
              <a:t>데이터를</a:t>
            </a:r>
            <a:r>
              <a:rPr lang="en-US" dirty="0"/>
              <a:t> </a:t>
            </a:r>
            <a:r>
              <a:rPr lang="en-US" dirty="0" err="1"/>
              <a:t>확인해보니</a:t>
            </a:r>
            <a:r>
              <a:rPr lang="en-US" dirty="0"/>
              <a:t>  </a:t>
            </a:r>
            <a:r>
              <a:rPr lang="en-US" dirty="0" err="1"/>
              <a:t>데이터는</a:t>
            </a:r>
            <a:r>
              <a:rPr lang="en-US" dirty="0"/>
              <a:t> </a:t>
            </a:r>
            <a:r>
              <a:rPr lang="en-US" dirty="0" err="1"/>
              <a:t>올바르지만</a:t>
            </a:r>
            <a:r>
              <a:rPr lang="en-US" dirty="0"/>
              <a:t>  </a:t>
            </a:r>
            <a:r>
              <a:rPr lang="en-US" dirty="0" err="1"/>
              <a:t>viewer로</a:t>
            </a:r>
            <a:r>
              <a:rPr lang="en-US" dirty="0"/>
              <a:t> </a:t>
            </a:r>
            <a:r>
              <a:rPr lang="en-US" dirty="0" err="1"/>
              <a:t>볼때</a:t>
            </a:r>
            <a:r>
              <a:rPr lang="en-US" dirty="0"/>
              <a:t> </a:t>
            </a:r>
            <a:r>
              <a:rPr lang="en-US" dirty="0" err="1"/>
              <a:t>돌아간</a:t>
            </a:r>
            <a:r>
              <a:rPr lang="en-US" dirty="0"/>
              <a:t> </a:t>
            </a:r>
            <a:r>
              <a:rPr lang="en-US" dirty="0" err="1"/>
              <a:t>사진으로</a:t>
            </a:r>
            <a:r>
              <a:rPr lang="en-US" dirty="0"/>
              <a:t> </a:t>
            </a:r>
            <a:r>
              <a:rPr lang="en-US" dirty="0" err="1"/>
              <a:t>나와서</a:t>
            </a:r>
            <a:r>
              <a:rPr lang="en-US" dirty="0"/>
              <a:t> </a:t>
            </a:r>
            <a:r>
              <a:rPr lang="ko-KR" altLang="en-US" dirty="0"/>
              <a:t>저희</a:t>
            </a:r>
            <a:r>
              <a:rPr lang="en-US" dirty="0"/>
              <a:t> </a:t>
            </a:r>
            <a:r>
              <a:rPr lang="en-US" dirty="0" err="1"/>
              <a:t>잘못된</a:t>
            </a:r>
            <a:r>
              <a:rPr lang="en-US" dirty="0"/>
              <a:t> </a:t>
            </a:r>
            <a:r>
              <a:rPr lang="en-US" dirty="0" err="1"/>
              <a:t>라벨링을</a:t>
            </a:r>
            <a:r>
              <a:rPr lang="en-US" dirty="0"/>
              <a:t> </a:t>
            </a:r>
            <a:r>
              <a:rPr lang="en-US" dirty="0" err="1"/>
              <a:t>하였습니다</a:t>
            </a:r>
            <a:r>
              <a:rPr lang="en-US" dirty="0"/>
              <a:t>. </a:t>
            </a:r>
            <a:r>
              <a:rPr lang="en-US" dirty="0" err="1"/>
              <a:t>혹시라도</a:t>
            </a:r>
            <a:r>
              <a:rPr lang="en-US" dirty="0"/>
              <a:t> </a:t>
            </a:r>
            <a:r>
              <a:rPr lang="en-US" dirty="0" err="1"/>
              <a:t>저희와</a:t>
            </a:r>
            <a:r>
              <a:rPr lang="en-US" dirty="0"/>
              <a:t> </a:t>
            </a:r>
            <a:r>
              <a:rPr lang="en-US" dirty="0" err="1"/>
              <a:t>오류가</a:t>
            </a:r>
            <a:r>
              <a:rPr lang="en-US" dirty="0"/>
              <a:t> </a:t>
            </a:r>
            <a:r>
              <a:rPr lang="en-US" dirty="0" err="1"/>
              <a:t>발생한다면</a:t>
            </a:r>
            <a:r>
              <a:rPr lang="en-US" dirty="0"/>
              <a:t> </a:t>
            </a:r>
            <a:r>
              <a:rPr lang="en-US" dirty="0" err="1"/>
              <a:t>사진데이터와</a:t>
            </a:r>
            <a:r>
              <a:rPr lang="en-US" dirty="0"/>
              <a:t> </a:t>
            </a:r>
            <a:r>
              <a:rPr lang="en-US" dirty="0" err="1"/>
              <a:t>viewer를</a:t>
            </a:r>
            <a:r>
              <a:rPr lang="en-US" dirty="0"/>
              <a:t> </a:t>
            </a:r>
            <a:r>
              <a:rPr lang="en-US" dirty="0" err="1"/>
              <a:t>확인해보시면</a:t>
            </a:r>
            <a:r>
              <a:rPr lang="en-US" dirty="0"/>
              <a:t> </a:t>
            </a:r>
            <a:r>
              <a:rPr lang="en-US" dirty="0" err="1"/>
              <a:t>좋을</a:t>
            </a:r>
            <a:r>
              <a:rPr lang="en-US" dirty="0"/>
              <a:t> 듯 </a:t>
            </a:r>
            <a:r>
              <a:rPr lang="en-US" dirty="0" err="1"/>
              <a:t>합니다</a:t>
            </a:r>
            <a:endParaRPr dirty="0"/>
          </a:p>
        </p:txBody>
      </p:sp>
      <p:sp>
        <p:nvSpPr>
          <p:cNvPr id="406" name="Google Shape;406;g1a49814b398_5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a49814b398_8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잘못된</a:t>
            </a:r>
            <a:r>
              <a:rPr lang="en-US" dirty="0"/>
              <a:t> </a:t>
            </a:r>
            <a:r>
              <a:rPr lang="en-US" dirty="0" err="1"/>
              <a:t>라벨링을</a:t>
            </a:r>
            <a:r>
              <a:rPr lang="en-US" dirty="0"/>
              <a:t> </a:t>
            </a:r>
            <a:r>
              <a:rPr lang="en-US" dirty="0" err="1"/>
              <a:t>개선하니</a:t>
            </a:r>
            <a:r>
              <a:rPr lang="en-US" dirty="0"/>
              <a:t> </a:t>
            </a:r>
            <a:r>
              <a:rPr lang="en-US" dirty="0" err="1"/>
              <a:t>mAP</a:t>
            </a:r>
            <a:r>
              <a:rPr lang="en-US" dirty="0"/>
              <a:t> </a:t>
            </a:r>
            <a:r>
              <a:rPr lang="en-US" altLang="ko-KR" dirty="0"/>
              <a:t>90%</a:t>
            </a:r>
            <a:r>
              <a:rPr lang="en-US" dirty="0"/>
              <a:t>의 </a:t>
            </a:r>
            <a:r>
              <a:rPr lang="en-US" dirty="0" err="1"/>
              <a:t>높은</a:t>
            </a:r>
            <a:r>
              <a:rPr lang="en-US" dirty="0"/>
              <a:t> </a:t>
            </a:r>
            <a:r>
              <a:rPr lang="en-US" dirty="0" err="1"/>
              <a:t>성능으로</a:t>
            </a:r>
            <a:r>
              <a:rPr lang="en-US" dirty="0"/>
              <a:t> </a:t>
            </a:r>
            <a:r>
              <a:rPr lang="ko-KR" altLang="en-US" dirty="0"/>
              <a:t>잘 </a:t>
            </a:r>
            <a:r>
              <a:rPr lang="en-US" dirty="0" err="1"/>
              <a:t>학습</a:t>
            </a:r>
            <a:r>
              <a:rPr lang="ko-KR" altLang="en-US" dirty="0"/>
              <a:t>이 되었</a:t>
            </a:r>
            <a:r>
              <a:rPr lang="en-US" dirty="0" err="1"/>
              <a:t>습니다</a:t>
            </a:r>
            <a:r>
              <a:rPr lang="en-US" dirty="0"/>
              <a:t>. </a:t>
            </a:r>
            <a:r>
              <a:rPr lang="en-US" dirty="0" err="1"/>
              <a:t>그럼에도</a:t>
            </a:r>
            <a:r>
              <a:rPr lang="en-US" dirty="0"/>
              <a:t> </a:t>
            </a:r>
            <a:r>
              <a:rPr lang="ko-KR" altLang="en-US" dirty="0"/>
              <a:t>오른쪽의 클래스간 정확도 </a:t>
            </a:r>
            <a:r>
              <a:rPr lang="en-US" dirty="0" err="1">
                <a:solidFill>
                  <a:schemeClr val="dk1"/>
                </a:solidFill>
              </a:rPr>
              <a:t>사진의</a:t>
            </a:r>
            <a:r>
              <a:rPr lang="en-US" dirty="0">
                <a:solidFill>
                  <a:schemeClr val="dk1"/>
                </a:solidFill>
              </a:rPr>
              <a:t> </a:t>
            </a:r>
            <a:r>
              <a:rPr lang="en-US" dirty="0" err="1">
                <a:solidFill>
                  <a:schemeClr val="dk1"/>
                </a:solidFill>
              </a:rPr>
              <a:t>빨간</a:t>
            </a:r>
            <a:r>
              <a:rPr lang="en-US" dirty="0">
                <a:solidFill>
                  <a:schemeClr val="dk1"/>
                </a:solidFill>
              </a:rPr>
              <a:t> </a:t>
            </a:r>
            <a:r>
              <a:rPr lang="en-US" dirty="0" err="1">
                <a:solidFill>
                  <a:schemeClr val="dk1"/>
                </a:solidFill>
              </a:rPr>
              <a:t>박스를</a:t>
            </a:r>
            <a:r>
              <a:rPr lang="en-US" dirty="0">
                <a:solidFill>
                  <a:schemeClr val="dk1"/>
                </a:solidFill>
              </a:rPr>
              <a:t> </a:t>
            </a:r>
            <a:r>
              <a:rPr lang="en-US" dirty="0" err="1">
                <a:solidFill>
                  <a:schemeClr val="dk1"/>
                </a:solidFill>
              </a:rPr>
              <a:t>보시면</a:t>
            </a:r>
            <a:r>
              <a:rPr lang="en-US" dirty="0">
                <a:solidFill>
                  <a:schemeClr val="dk1"/>
                </a:solidFill>
              </a:rPr>
              <a:t> </a:t>
            </a:r>
            <a:r>
              <a:rPr lang="en-US" dirty="0" err="1"/>
              <a:t>도서관과</a:t>
            </a:r>
            <a:r>
              <a:rPr lang="en-US" dirty="0"/>
              <a:t> </a:t>
            </a:r>
            <a:r>
              <a:rPr lang="en-US" dirty="0" err="1"/>
              <a:t>박물관의</a:t>
            </a:r>
            <a:r>
              <a:rPr lang="en-US" dirty="0"/>
              <a:t> </a:t>
            </a:r>
            <a:r>
              <a:rPr lang="en-US" dirty="0" err="1"/>
              <a:t>정확도가</a:t>
            </a:r>
            <a:r>
              <a:rPr lang="en-US" dirty="0"/>
              <a:t> </a:t>
            </a:r>
            <a:r>
              <a:rPr lang="en-US" dirty="0" err="1"/>
              <a:t>다른</a:t>
            </a:r>
            <a:r>
              <a:rPr lang="en-US" dirty="0"/>
              <a:t> </a:t>
            </a:r>
            <a:r>
              <a:rPr lang="en-US" dirty="0" err="1"/>
              <a:t>클래스</a:t>
            </a:r>
            <a:r>
              <a:rPr lang="en-US" dirty="0"/>
              <a:t> </a:t>
            </a:r>
            <a:r>
              <a:rPr lang="en-US" dirty="0" err="1"/>
              <a:t>보다</a:t>
            </a:r>
            <a:r>
              <a:rPr lang="en-US" dirty="0"/>
              <a:t> </a:t>
            </a:r>
            <a:r>
              <a:rPr lang="en-US" dirty="0" err="1"/>
              <a:t>떨어짐을</a:t>
            </a:r>
            <a:r>
              <a:rPr lang="en-US" dirty="0"/>
              <a:t> </a:t>
            </a:r>
            <a:r>
              <a:rPr lang="en-US" dirty="0" err="1"/>
              <a:t>확인</a:t>
            </a:r>
            <a:r>
              <a:rPr lang="en-US" dirty="0"/>
              <a:t> 할 수 </a:t>
            </a:r>
            <a:r>
              <a:rPr lang="en-US" dirty="0" err="1"/>
              <a:t>있습니다</a:t>
            </a:r>
            <a:r>
              <a:rPr lang="en-US" dirty="0"/>
              <a:t>.</a:t>
            </a:r>
            <a:endParaRPr dirty="0"/>
          </a:p>
        </p:txBody>
      </p:sp>
      <p:sp>
        <p:nvSpPr>
          <p:cNvPr id="433" name="Google Shape;433;g1a49814b398_8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a49814b398_5_2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이에</a:t>
            </a:r>
            <a:r>
              <a:rPr lang="en-US" dirty="0"/>
              <a:t> </a:t>
            </a:r>
            <a:r>
              <a:rPr lang="en-US" dirty="0" err="1"/>
              <a:t>저희는</a:t>
            </a:r>
            <a:r>
              <a:rPr lang="en-US" dirty="0"/>
              <a:t> </a:t>
            </a:r>
            <a:r>
              <a:rPr lang="en-US" dirty="0" err="1"/>
              <a:t>도서관과</a:t>
            </a:r>
            <a:r>
              <a:rPr lang="en-US" dirty="0"/>
              <a:t> </a:t>
            </a:r>
            <a:r>
              <a:rPr lang="en-US" dirty="0" err="1"/>
              <a:t>박물관의</a:t>
            </a:r>
            <a:r>
              <a:rPr lang="en-US" dirty="0"/>
              <a:t> </a:t>
            </a:r>
            <a:r>
              <a:rPr lang="en-US" dirty="0" err="1"/>
              <a:t>라벨링한</a:t>
            </a:r>
            <a:r>
              <a:rPr lang="en-US" dirty="0"/>
              <a:t> </a:t>
            </a:r>
            <a:r>
              <a:rPr lang="en-US" dirty="0" err="1"/>
              <a:t>사진을</a:t>
            </a:r>
            <a:r>
              <a:rPr lang="en-US" dirty="0"/>
              <a:t> 보</a:t>
            </a:r>
            <a:r>
              <a:rPr lang="ko-KR" altLang="en-US" dirty="0"/>
              <a:t>고</a:t>
            </a:r>
            <a:r>
              <a:rPr lang="en-US" dirty="0"/>
              <a:t> 두 </a:t>
            </a:r>
            <a:r>
              <a:rPr lang="en-US" dirty="0" err="1"/>
              <a:t>클래스가</a:t>
            </a:r>
            <a:r>
              <a:rPr lang="en-US" dirty="0"/>
              <a:t> </a:t>
            </a:r>
            <a:r>
              <a:rPr lang="en-US" dirty="0" err="1"/>
              <a:t>눈으로</a:t>
            </a:r>
            <a:r>
              <a:rPr lang="en-US" dirty="0"/>
              <a:t> </a:t>
            </a:r>
            <a:r>
              <a:rPr lang="en-US" dirty="0" err="1"/>
              <a:t>보기에도</a:t>
            </a:r>
            <a:r>
              <a:rPr lang="en-US" dirty="0"/>
              <a:t> </a:t>
            </a:r>
            <a:r>
              <a:rPr lang="en-US" dirty="0" err="1"/>
              <a:t>유사한</a:t>
            </a:r>
            <a:r>
              <a:rPr lang="en-US" dirty="0"/>
              <a:t> </a:t>
            </a:r>
            <a:r>
              <a:rPr lang="en-US" dirty="0" err="1"/>
              <a:t>색과</a:t>
            </a:r>
            <a:r>
              <a:rPr lang="en-US" dirty="0"/>
              <a:t> </a:t>
            </a:r>
            <a:r>
              <a:rPr lang="en-US" dirty="0" err="1"/>
              <a:t>모양으로</a:t>
            </a:r>
            <a:r>
              <a:rPr lang="en-US" dirty="0"/>
              <a:t>  </a:t>
            </a:r>
            <a:r>
              <a:rPr lang="en-US" dirty="0" err="1"/>
              <a:t>모델이</a:t>
            </a:r>
            <a:r>
              <a:rPr lang="en-US" dirty="0"/>
              <a:t> </a:t>
            </a:r>
            <a:r>
              <a:rPr lang="en-US" dirty="0" err="1"/>
              <a:t>정확한</a:t>
            </a:r>
            <a:r>
              <a:rPr lang="en-US" dirty="0"/>
              <a:t> </a:t>
            </a:r>
            <a:r>
              <a:rPr lang="en-US" dirty="0" err="1"/>
              <a:t>판단을</a:t>
            </a:r>
            <a:r>
              <a:rPr lang="en-US" dirty="0"/>
              <a:t> </a:t>
            </a:r>
            <a:r>
              <a:rPr lang="en-US" dirty="0" err="1"/>
              <a:t>내리지</a:t>
            </a:r>
            <a:r>
              <a:rPr lang="en-US" dirty="0"/>
              <a:t> </a:t>
            </a:r>
            <a:r>
              <a:rPr lang="en-US" dirty="0" err="1"/>
              <a:t>못한다</a:t>
            </a:r>
            <a:r>
              <a:rPr lang="en-US" dirty="0"/>
              <a:t> </a:t>
            </a:r>
            <a:r>
              <a:rPr lang="en-US" dirty="0" err="1"/>
              <a:t>생각하였습니다</a:t>
            </a:r>
            <a:r>
              <a:rPr lang="en-US" dirty="0"/>
              <a:t>.</a:t>
            </a:r>
            <a:endParaRPr dirty="0"/>
          </a:p>
        </p:txBody>
      </p:sp>
      <p:sp>
        <p:nvSpPr>
          <p:cNvPr id="475" name="Google Shape;475;g1a49814b398_5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a49814b398_9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그래서 도서관앞 분수를 라벨링을 더 크게 하여 박물관의 현판과 확실한 구분이 되도록 라벨링을 변경하였습니다.</a:t>
            </a:r>
            <a:endParaRPr/>
          </a:p>
        </p:txBody>
      </p:sp>
      <p:sp>
        <p:nvSpPr>
          <p:cNvPr id="517" name="Google Shape;517;g1a49814b398_9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a49814b398_8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이 </a:t>
            </a:r>
            <a:r>
              <a:rPr lang="en-US" dirty="0" err="1"/>
              <a:t>개선사항을</a:t>
            </a:r>
            <a:r>
              <a:rPr lang="en-US" dirty="0"/>
              <a:t> </a:t>
            </a:r>
            <a:r>
              <a:rPr lang="en-US" dirty="0" err="1"/>
              <a:t>적용시킨</a:t>
            </a:r>
            <a:r>
              <a:rPr lang="en-US" dirty="0"/>
              <a:t> 뒤 </a:t>
            </a:r>
            <a:r>
              <a:rPr lang="en-US" dirty="0" err="1"/>
              <a:t>학습하였을</a:t>
            </a:r>
            <a:r>
              <a:rPr lang="en-US" dirty="0"/>
              <a:t> 때 </a:t>
            </a:r>
            <a:r>
              <a:rPr lang="ko-KR" altLang="en-US" dirty="0"/>
              <a:t>모든 클래스가 </a:t>
            </a:r>
            <a:r>
              <a:rPr lang="en-US" dirty="0" err="1"/>
              <a:t>정확도가</a:t>
            </a:r>
            <a:r>
              <a:rPr lang="en-US" dirty="0"/>
              <a:t> </a:t>
            </a:r>
            <a:r>
              <a:rPr lang="en-US" dirty="0" err="1"/>
              <a:t>거의</a:t>
            </a:r>
            <a:r>
              <a:rPr lang="en-US" dirty="0"/>
              <a:t> 100% </a:t>
            </a:r>
            <a:r>
              <a:rPr lang="en-US" dirty="0" err="1"/>
              <a:t>가까워진</a:t>
            </a:r>
            <a:r>
              <a:rPr lang="en-US" dirty="0"/>
              <a:t> </a:t>
            </a:r>
            <a:r>
              <a:rPr lang="en-US" dirty="0" err="1"/>
              <a:t>것을</a:t>
            </a:r>
            <a:r>
              <a:rPr lang="en-US" dirty="0"/>
              <a:t> </a:t>
            </a:r>
            <a:r>
              <a:rPr lang="en-US" dirty="0" err="1"/>
              <a:t>보실수</a:t>
            </a:r>
            <a:r>
              <a:rPr lang="en-US" dirty="0"/>
              <a:t> </a:t>
            </a:r>
            <a:r>
              <a:rPr lang="en-US" dirty="0" err="1"/>
              <a:t>있습니다</a:t>
            </a:r>
            <a:r>
              <a:rPr lang="en-US" dirty="0"/>
              <a:t>. </a:t>
            </a:r>
            <a:r>
              <a:rPr lang="en-US" dirty="0" err="1"/>
              <a:t>이렇게</a:t>
            </a:r>
            <a:r>
              <a:rPr lang="en-US" dirty="0"/>
              <a:t> </a:t>
            </a:r>
            <a:r>
              <a:rPr lang="en-US" dirty="0" err="1"/>
              <a:t>저희의</a:t>
            </a:r>
            <a:r>
              <a:rPr lang="en-US" dirty="0"/>
              <a:t> </a:t>
            </a:r>
            <a:r>
              <a:rPr lang="en-US" dirty="0" err="1"/>
              <a:t>개선된</a:t>
            </a:r>
            <a:r>
              <a:rPr lang="en-US" dirty="0"/>
              <a:t> </a:t>
            </a:r>
            <a:r>
              <a:rPr lang="en-US" dirty="0" err="1"/>
              <a:t>모델이</a:t>
            </a:r>
            <a:r>
              <a:rPr lang="en-US" dirty="0"/>
              <a:t> </a:t>
            </a:r>
            <a:r>
              <a:rPr lang="en-US" dirty="0" err="1"/>
              <a:t>완성되었습니다</a:t>
            </a:r>
            <a:r>
              <a:rPr lang="en-US" dirty="0"/>
              <a:t>.</a:t>
            </a:r>
            <a:endParaRPr dirty="0"/>
          </a:p>
        </p:txBody>
      </p:sp>
      <p:sp>
        <p:nvSpPr>
          <p:cNvPr id="560" name="Google Shape;560;g1a49814b398_8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1399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a4a5cebfd0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학습에 사용한 하이퍼파라미터들과 augmentation 기법들입니다. optimizer는 SGD를 사용하였으며 러닝레이트는 초기 0.002부터 0.002배 작은 rate 까지 cos함수를 그리며 반복하는 scheduler를 사용하였고. augmentation에서는 좌우반전과 4장의 이미지를 하나로 합친 모자이크 기법, 이미지를 겹친 믹스업기법을 사용하였습니다.</a:t>
            </a:r>
            <a:endParaRPr/>
          </a:p>
        </p:txBody>
      </p:sp>
      <p:sp>
        <p:nvSpPr>
          <p:cNvPr id="605" name="Google Shape;605;g1a4a5cebfd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a4a5cebfd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ltLang="en-US" dirty="0"/>
              <a:t>추가로 </a:t>
            </a:r>
            <a:r>
              <a:rPr lang="en-US" dirty="0" err="1"/>
              <a:t>모델에</a:t>
            </a:r>
            <a:r>
              <a:rPr lang="en-US" dirty="0"/>
              <a:t> </a:t>
            </a:r>
            <a:r>
              <a:rPr lang="en-US" dirty="0" err="1"/>
              <a:t>사용한</a:t>
            </a:r>
            <a:r>
              <a:rPr lang="en-US" dirty="0"/>
              <a:t> </a:t>
            </a:r>
            <a:r>
              <a:rPr lang="en-US" dirty="0" err="1"/>
              <a:t>학습</a:t>
            </a:r>
            <a:r>
              <a:rPr lang="en-US" dirty="0"/>
              <a:t> </a:t>
            </a:r>
            <a:r>
              <a:rPr lang="en-US" dirty="0" err="1"/>
              <a:t>데이터들의</a:t>
            </a:r>
            <a:r>
              <a:rPr lang="en-US" dirty="0"/>
              <a:t> </a:t>
            </a:r>
            <a:r>
              <a:rPr lang="en-US" dirty="0" err="1"/>
              <a:t>분포입니다</a:t>
            </a:r>
            <a:r>
              <a:rPr lang="en-US" dirty="0"/>
              <a:t>. </a:t>
            </a:r>
            <a:r>
              <a:rPr lang="en-US" dirty="0" err="1"/>
              <a:t>왼쪽</a:t>
            </a:r>
            <a:r>
              <a:rPr lang="en-US" dirty="0"/>
              <a:t> </a:t>
            </a:r>
            <a:r>
              <a:rPr lang="en-US" dirty="0" err="1"/>
              <a:t>그래프는</a:t>
            </a:r>
            <a:r>
              <a:rPr lang="en-US" dirty="0"/>
              <a:t> </a:t>
            </a:r>
            <a:r>
              <a:rPr lang="en-US" dirty="0" err="1"/>
              <a:t>학습에</a:t>
            </a:r>
            <a:r>
              <a:rPr lang="en-US" dirty="0"/>
              <a:t> </a:t>
            </a:r>
            <a:r>
              <a:rPr lang="en-US" dirty="0" err="1"/>
              <a:t>사용한</a:t>
            </a:r>
            <a:r>
              <a:rPr lang="en-US" dirty="0"/>
              <a:t> </a:t>
            </a:r>
            <a:r>
              <a:rPr lang="en-US" dirty="0" err="1"/>
              <a:t>이미지의</a:t>
            </a:r>
            <a:r>
              <a:rPr lang="en-US" dirty="0"/>
              <a:t> </a:t>
            </a:r>
            <a:r>
              <a:rPr lang="en-US" dirty="0" err="1"/>
              <a:t>갯수를</a:t>
            </a:r>
            <a:r>
              <a:rPr lang="en-US" dirty="0"/>
              <a:t> </a:t>
            </a:r>
            <a:r>
              <a:rPr lang="en-US" dirty="0" err="1"/>
              <a:t>나타내며</a:t>
            </a:r>
            <a:r>
              <a:rPr lang="en-US" dirty="0"/>
              <a:t> </a:t>
            </a:r>
            <a:r>
              <a:rPr lang="en-US" dirty="0" err="1"/>
              <a:t>오른쪽</a:t>
            </a:r>
            <a:r>
              <a:rPr lang="en-US" dirty="0"/>
              <a:t> </a:t>
            </a:r>
            <a:r>
              <a:rPr lang="en-US" dirty="0" err="1"/>
              <a:t>그림은</a:t>
            </a:r>
            <a:r>
              <a:rPr lang="en-US" dirty="0"/>
              <a:t> </a:t>
            </a:r>
            <a:r>
              <a:rPr lang="en-US" dirty="0" err="1"/>
              <a:t>라벨링의</a:t>
            </a:r>
            <a:r>
              <a:rPr lang="en-US" dirty="0"/>
              <a:t> </a:t>
            </a:r>
            <a:r>
              <a:rPr lang="en-US" dirty="0" err="1"/>
              <a:t>위치분포를</a:t>
            </a:r>
            <a:r>
              <a:rPr lang="en-US" dirty="0"/>
              <a:t> </a:t>
            </a:r>
            <a:r>
              <a:rPr lang="en-US" dirty="0" err="1"/>
              <a:t>나타낸</a:t>
            </a:r>
            <a:r>
              <a:rPr lang="en-US" dirty="0"/>
              <a:t> </a:t>
            </a:r>
            <a:r>
              <a:rPr lang="en-US" dirty="0" err="1"/>
              <a:t>그림입니다</a:t>
            </a:r>
            <a:r>
              <a:rPr lang="en-US" dirty="0"/>
              <a:t>. </a:t>
            </a:r>
            <a:r>
              <a:rPr lang="en-US" dirty="0" err="1"/>
              <a:t>일청담</a:t>
            </a:r>
            <a:r>
              <a:rPr lang="en-US" dirty="0"/>
              <a:t>(pond)가 </a:t>
            </a:r>
            <a:r>
              <a:rPr lang="en-US" dirty="0" err="1"/>
              <a:t>mAP</a:t>
            </a:r>
            <a:r>
              <a:rPr lang="en-US" dirty="0"/>
              <a:t> </a:t>
            </a:r>
            <a:r>
              <a:rPr lang="en-US" dirty="0" err="1"/>
              <a:t>수치가</a:t>
            </a:r>
            <a:r>
              <a:rPr lang="en-US" dirty="0"/>
              <a:t> </a:t>
            </a:r>
            <a:r>
              <a:rPr lang="en-US" dirty="0" err="1"/>
              <a:t>상대적으로</a:t>
            </a:r>
            <a:r>
              <a:rPr lang="en-US" dirty="0"/>
              <a:t> </a:t>
            </a:r>
            <a:r>
              <a:rPr lang="en-US" dirty="0" err="1"/>
              <a:t>낮아</a:t>
            </a:r>
            <a:r>
              <a:rPr lang="en-US" dirty="0"/>
              <a:t> </a:t>
            </a:r>
            <a:r>
              <a:rPr lang="en-US" dirty="0" err="1"/>
              <a:t>학습데이터를</a:t>
            </a:r>
            <a:r>
              <a:rPr lang="en-US" dirty="0"/>
              <a:t> 더 </a:t>
            </a:r>
            <a:r>
              <a:rPr lang="en-US" dirty="0" err="1"/>
              <a:t>추가</a:t>
            </a:r>
            <a:r>
              <a:rPr lang="en-US" dirty="0"/>
              <a:t> </a:t>
            </a:r>
            <a:r>
              <a:rPr lang="en-US" dirty="0" err="1"/>
              <a:t>하였으며</a:t>
            </a:r>
            <a:r>
              <a:rPr lang="en-US" dirty="0"/>
              <a:t>, </a:t>
            </a:r>
            <a:r>
              <a:rPr lang="en-US" dirty="0" err="1"/>
              <a:t>글로벌플라자</a:t>
            </a:r>
            <a:r>
              <a:rPr lang="en-US" dirty="0"/>
              <a:t>(</a:t>
            </a:r>
            <a:r>
              <a:rPr lang="en-US" dirty="0" err="1"/>
              <a:t>gp</a:t>
            </a:r>
            <a:r>
              <a:rPr lang="en-US" dirty="0"/>
              <a:t>)는 </a:t>
            </a:r>
            <a:r>
              <a:rPr lang="en-US" dirty="0" err="1"/>
              <a:t>적은</a:t>
            </a:r>
            <a:r>
              <a:rPr lang="en-US" dirty="0"/>
              <a:t> </a:t>
            </a:r>
            <a:r>
              <a:rPr lang="en-US" dirty="0" err="1"/>
              <a:t>양의</a:t>
            </a:r>
            <a:r>
              <a:rPr lang="en-US" dirty="0"/>
              <a:t> </a:t>
            </a:r>
            <a:r>
              <a:rPr lang="en-US" dirty="0" err="1"/>
              <a:t>학습데이터로도</a:t>
            </a:r>
            <a:r>
              <a:rPr lang="en-US" dirty="0"/>
              <a:t> </a:t>
            </a:r>
            <a:r>
              <a:rPr lang="en-US" dirty="0" err="1"/>
              <a:t>충분한</a:t>
            </a:r>
            <a:r>
              <a:rPr lang="en-US" dirty="0"/>
              <a:t> </a:t>
            </a:r>
            <a:r>
              <a:rPr lang="en-US" dirty="0" err="1"/>
              <a:t>학습이</a:t>
            </a:r>
            <a:r>
              <a:rPr lang="en-US" dirty="0"/>
              <a:t> </a:t>
            </a:r>
            <a:r>
              <a:rPr lang="en-US" dirty="0" err="1"/>
              <a:t>되어</a:t>
            </a:r>
            <a:r>
              <a:rPr lang="en-US" dirty="0"/>
              <a:t> </a:t>
            </a:r>
            <a:r>
              <a:rPr lang="en-US" dirty="0" err="1"/>
              <a:t>비중을</a:t>
            </a:r>
            <a:r>
              <a:rPr lang="en-US" dirty="0"/>
              <a:t> </a:t>
            </a:r>
            <a:r>
              <a:rPr lang="en-US" dirty="0" err="1"/>
              <a:t>낮게</a:t>
            </a:r>
            <a:r>
              <a:rPr lang="en-US" dirty="0"/>
              <a:t> </a:t>
            </a:r>
            <a:r>
              <a:rPr lang="en-US" dirty="0" err="1"/>
              <a:t>두었습니다</a:t>
            </a:r>
            <a:r>
              <a:rPr lang="en-US" dirty="0"/>
              <a:t>. </a:t>
            </a:r>
            <a:r>
              <a:rPr lang="ko-KR" altLang="en-US" dirty="0"/>
              <a:t>또한 </a:t>
            </a:r>
            <a:r>
              <a:rPr lang="en-US" dirty="0"/>
              <a:t>앱 </a:t>
            </a:r>
            <a:r>
              <a:rPr lang="en-US" dirty="0" err="1"/>
              <a:t>상에서</a:t>
            </a:r>
            <a:r>
              <a:rPr lang="en-US" dirty="0"/>
              <a:t> </a:t>
            </a:r>
            <a:r>
              <a:rPr lang="en-US" dirty="0" err="1"/>
              <a:t>랜드마크</a:t>
            </a:r>
            <a:r>
              <a:rPr lang="en-US" dirty="0"/>
              <a:t> </a:t>
            </a:r>
            <a:r>
              <a:rPr lang="en-US" dirty="0" err="1"/>
              <a:t>인식은</a:t>
            </a:r>
            <a:r>
              <a:rPr lang="en-US" dirty="0"/>
              <a:t> </a:t>
            </a:r>
            <a:r>
              <a:rPr lang="en-US" dirty="0" err="1"/>
              <a:t>주로</a:t>
            </a:r>
            <a:r>
              <a:rPr lang="en-US" dirty="0"/>
              <a:t> </a:t>
            </a:r>
            <a:r>
              <a:rPr lang="en-US" dirty="0" err="1"/>
              <a:t>중앙을</a:t>
            </a:r>
            <a:r>
              <a:rPr lang="en-US" dirty="0"/>
              <a:t> </a:t>
            </a:r>
            <a:r>
              <a:rPr lang="en-US" dirty="0" err="1"/>
              <a:t>사용할</a:t>
            </a:r>
            <a:r>
              <a:rPr lang="en-US" dirty="0"/>
              <a:t> </a:t>
            </a:r>
            <a:r>
              <a:rPr lang="en-US" dirty="0" err="1"/>
              <a:t>것이기</a:t>
            </a:r>
            <a:r>
              <a:rPr lang="en-US" dirty="0"/>
              <a:t> </a:t>
            </a:r>
            <a:r>
              <a:rPr lang="en-US" dirty="0" err="1"/>
              <a:t>때문에</a:t>
            </a:r>
            <a:r>
              <a:rPr lang="en-US" dirty="0"/>
              <a:t> </a:t>
            </a:r>
            <a:r>
              <a:rPr lang="ko-KR" altLang="en-US" dirty="0"/>
              <a:t>오른쪽 그림과 같이 </a:t>
            </a:r>
            <a:r>
              <a:rPr lang="en-US" dirty="0" err="1"/>
              <a:t>라벨</a:t>
            </a:r>
            <a:r>
              <a:rPr lang="ko-KR" altLang="en-US" dirty="0"/>
              <a:t>들을 </a:t>
            </a:r>
            <a:r>
              <a:rPr lang="en-US" dirty="0" err="1"/>
              <a:t>중앙에</a:t>
            </a:r>
            <a:r>
              <a:rPr lang="en-US" dirty="0"/>
              <a:t> </a:t>
            </a:r>
            <a:r>
              <a:rPr lang="en-US" dirty="0" err="1"/>
              <a:t>위치하도록</a:t>
            </a:r>
            <a:r>
              <a:rPr lang="en-US" dirty="0"/>
              <a:t> </a:t>
            </a:r>
            <a:r>
              <a:rPr lang="en-US" dirty="0" err="1"/>
              <a:t>하였습니다</a:t>
            </a:r>
            <a:r>
              <a:rPr lang="en-US" dirty="0"/>
              <a:t>. </a:t>
            </a:r>
            <a:endParaRPr dirty="0"/>
          </a:p>
        </p:txBody>
      </p:sp>
      <p:sp>
        <p:nvSpPr>
          <p:cNvPr id="616" name="Google Shape;616;g1a4a5cebfd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a4a5cebfd0_1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이러한</a:t>
            </a:r>
            <a:r>
              <a:rPr lang="en-US" dirty="0"/>
              <a:t> </a:t>
            </a:r>
            <a:r>
              <a:rPr lang="en-US" dirty="0" err="1"/>
              <a:t>과정을</a:t>
            </a:r>
            <a:r>
              <a:rPr lang="en-US" dirty="0"/>
              <a:t> </a:t>
            </a:r>
            <a:r>
              <a:rPr lang="en-US" dirty="0" err="1"/>
              <a:t>통해</a:t>
            </a:r>
            <a:r>
              <a:rPr lang="en-US" dirty="0"/>
              <a:t> </a:t>
            </a:r>
            <a:r>
              <a:rPr lang="en-US" dirty="0" err="1"/>
              <a:t>최종</a:t>
            </a:r>
            <a:r>
              <a:rPr lang="en-US" dirty="0"/>
              <a:t> </a:t>
            </a:r>
            <a:r>
              <a:rPr lang="en-US" dirty="0" err="1"/>
              <a:t>학습된</a:t>
            </a:r>
            <a:r>
              <a:rPr lang="en-US" dirty="0"/>
              <a:t> validation </a:t>
            </a:r>
            <a:r>
              <a:rPr lang="en-US" dirty="0" err="1"/>
              <a:t>dataset의</a:t>
            </a:r>
            <a:r>
              <a:rPr lang="en-US" dirty="0"/>
              <a:t>  Loss </a:t>
            </a:r>
            <a:r>
              <a:rPr lang="en-US" dirty="0" err="1"/>
              <a:t>그래프</a:t>
            </a:r>
            <a:r>
              <a:rPr lang="en-US" dirty="0"/>
              <a:t> </a:t>
            </a:r>
            <a:r>
              <a:rPr lang="en-US" dirty="0" err="1"/>
              <a:t>이며</a:t>
            </a:r>
            <a:r>
              <a:rPr lang="en-US" dirty="0"/>
              <a:t> </a:t>
            </a:r>
            <a:r>
              <a:rPr lang="en-US" dirty="0" err="1"/>
              <a:t>원만한</a:t>
            </a:r>
            <a:r>
              <a:rPr lang="en-US" dirty="0"/>
              <a:t> </a:t>
            </a:r>
            <a:r>
              <a:rPr lang="en-US" dirty="0" err="1"/>
              <a:t>학습이</a:t>
            </a:r>
            <a:r>
              <a:rPr lang="en-US" dirty="0"/>
              <a:t> 된 </a:t>
            </a:r>
            <a:r>
              <a:rPr lang="en-US" dirty="0" err="1"/>
              <a:t>것을</a:t>
            </a:r>
            <a:r>
              <a:rPr lang="en-US" dirty="0"/>
              <a:t> </a:t>
            </a:r>
            <a:r>
              <a:rPr lang="en-US" dirty="0" err="1"/>
              <a:t>확인</a:t>
            </a:r>
            <a:r>
              <a:rPr lang="en-US" dirty="0"/>
              <a:t> 할 수 </a:t>
            </a:r>
            <a:r>
              <a:rPr lang="en-US" dirty="0" err="1"/>
              <a:t>있습니다</a:t>
            </a:r>
            <a:r>
              <a:rPr lang="en-US" dirty="0"/>
              <a:t>. </a:t>
            </a:r>
            <a:r>
              <a:rPr lang="en-US" dirty="0" err="1"/>
              <a:t>최종</a:t>
            </a:r>
            <a:r>
              <a:rPr lang="en-US" dirty="0"/>
              <a:t> </a:t>
            </a:r>
            <a:r>
              <a:rPr lang="en-US" dirty="0" err="1"/>
              <a:t>mAP는</a:t>
            </a:r>
            <a:r>
              <a:rPr lang="en-US" dirty="0"/>
              <a:t> 99.12%로 </a:t>
            </a:r>
            <a:r>
              <a:rPr lang="en-US" dirty="0" err="1"/>
              <a:t>완성하였습니다</a:t>
            </a:r>
            <a:r>
              <a:rPr lang="en-US" dirty="0"/>
              <a:t>.</a:t>
            </a:r>
            <a:endParaRPr dirty="0"/>
          </a:p>
        </p:txBody>
      </p:sp>
      <p:sp>
        <p:nvSpPr>
          <p:cNvPr id="624" name="Google Shape;624;g1a4a5cebfd0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a4a5cebfd0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이 </a:t>
            </a:r>
            <a:r>
              <a:rPr lang="en-US" dirty="0" err="1"/>
              <a:t>사진은</a:t>
            </a:r>
            <a:r>
              <a:rPr lang="en-US" dirty="0"/>
              <a:t> test</a:t>
            </a:r>
            <a:r>
              <a:rPr lang="ko-KR" altLang="en-US" dirty="0"/>
              <a:t>데이터의 </a:t>
            </a:r>
            <a:r>
              <a:rPr lang="en-US" altLang="ko-KR" dirty="0"/>
              <a:t>inference </a:t>
            </a:r>
            <a:r>
              <a:rPr lang="ko-KR" altLang="en-US" dirty="0"/>
              <a:t>사진입니다</a:t>
            </a:r>
            <a:r>
              <a:rPr lang="en-US" dirty="0"/>
              <a:t>. </a:t>
            </a:r>
            <a:r>
              <a:rPr lang="ko-KR" altLang="en-US" dirty="0"/>
              <a:t>총 </a:t>
            </a:r>
            <a:r>
              <a:rPr lang="en-US" altLang="ko-KR" dirty="0"/>
              <a:t>134</a:t>
            </a:r>
            <a:r>
              <a:rPr lang="ko-KR" altLang="en-US" dirty="0"/>
              <a:t>중 일부의 사진만 가져왔습니다</a:t>
            </a:r>
            <a:r>
              <a:rPr lang="en-US" altLang="ko-KR" dirty="0"/>
              <a:t>. </a:t>
            </a:r>
            <a:r>
              <a:rPr lang="en-US" dirty="0" err="1"/>
              <a:t>모두</a:t>
            </a:r>
            <a:r>
              <a:rPr lang="en-US" dirty="0"/>
              <a:t> </a:t>
            </a:r>
            <a:r>
              <a:rPr lang="en-US" dirty="0" err="1"/>
              <a:t>랜드마크를</a:t>
            </a:r>
            <a:r>
              <a:rPr lang="en-US" dirty="0"/>
              <a:t> 잘 찾</a:t>
            </a:r>
            <a:r>
              <a:rPr lang="ko-KR" altLang="en-US" dirty="0" err="1"/>
              <a:t>았으며</a:t>
            </a:r>
            <a:r>
              <a:rPr lang="ko-KR" altLang="en-US" dirty="0"/>
              <a:t> </a:t>
            </a:r>
            <a:r>
              <a:rPr lang="en-US" dirty="0"/>
              <a:t>이 </a:t>
            </a:r>
            <a:r>
              <a:rPr lang="en-US" dirty="0" err="1"/>
              <a:t>모델을</a:t>
            </a:r>
            <a:r>
              <a:rPr lang="en-US" dirty="0"/>
              <a:t> </a:t>
            </a:r>
            <a:r>
              <a:rPr lang="en-US" dirty="0" err="1"/>
              <a:t>바탕으로</a:t>
            </a:r>
            <a:r>
              <a:rPr lang="en-US" dirty="0"/>
              <a:t> </a:t>
            </a:r>
            <a:r>
              <a:rPr lang="en-US" dirty="0" err="1"/>
              <a:t>모바일</a:t>
            </a:r>
            <a:r>
              <a:rPr lang="en-US" dirty="0"/>
              <a:t> </a:t>
            </a:r>
            <a:r>
              <a:rPr lang="en-US" dirty="0" err="1"/>
              <a:t>앱에</a:t>
            </a:r>
            <a:r>
              <a:rPr lang="en-US" dirty="0"/>
              <a:t> </a:t>
            </a:r>
            <a:r>
              <a:rPr lang="en-US" dirty="0" err="1"/>
              <a:t>적용시키위해</a:t>
            </a:r>
            <a:r>
              <a:rPr lang="en-US" dirty="0"/>
              <a:t> </a:t>
            </a:r>
            <a:r>
              <a:rPr lang="en-US" dirty="0" err="1"/>
              <a:t>경량화</a:t>
            </a:r>
            <a:r>
              <a:rPr lang="en-US" dirty="0"/>
              <a:t> </a:t>
            </a:r>
            <a:r>
              <a:rPr lang="en-US" dirty="0" err="1"/>
              <a:t>하였습니다</a:t>
            </a:r>
            <a:r>
              <a:rPr lang="en-US" dirty="0"/>
              <a:t>.</a:t>
            </a:r>
            <a:endParaRPr dirty="0"/>
          </a:p>
        </p:txBody>
      </p:sp>
      <p:sp>
        <p:nvSpPr>
          <p:cNvPr id="633" name="Google Shape;633;g1a4a5cebfd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158750" indent="0">
              <a:buNone/>
            </a:pPr>
            <a:r>
              <a:rPr lang="ko-KR" altLang="en-US" dirty="0"/>
              <a:t>발표순서는 연구 과제 및 목표</a:t>
            </a:r>
            <a:r>
              <a:rPr lang="en-US" altLang="ko-KR" dirty="0"/>
              <a:t>, </a:t>
            </a:r>
            <a:r>
              <a:rPr lang="ko-KR" altLang="en-US" dirty="0"/>
              <a:t>원인 분석</a:t>
            </a:r>
            <a:r>
              <a:rPr lang="en-US" altLang="ko-KR" dirty="0"/>
              <a:t>, </a:t>
            </a:r>
            <a:r>
              <a:rPr lang="ko-KR" altLang="en-US" dirty="0"/>
              <a:t>문제해결 과정</a:t>
            </a:r>
            <a:r>
              <a:rPr lang="en-US" altLang="ko-KR" dirty="0"/>
              <a:t>, </a:t>
            </a:r>
            <a:r>
              <a:rPr lang="ko-KR" altLang="en-US" dirty="0"/>
              <a:t>최종 결과 순으로 발표하겠습니다</a:t>
            </a:r>
          </a:p>
        </p:txBody>
      </p:sp>
    </p:spTree>
    <p:extLst>
      <p:ext uri="{BB962C8B-B14F-4D97-AF65-F5344CB8AC3E}">
        <p14:creationId xmlns:p14="http://schemas.microsoft.com/office/powerpoint/2010/main" val="2801864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a49814b398_5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pytorch</a:t>
            </a:r>
            <a:r>
              <a:rPr lang="en-US" dirty="0"/>
              <a:t> </a:t>
            </a:r>
            <a:r>
              <a:rPr lang="en-US" dirty="0" err="1"/>
              <a:t>모델을</a:t>
            </a:r>
            <a:r>
              <a:rPr lang="en-US" dirty="0">
                <a:solidFill>
                  <a:schemeClr val="dk1"/>
                </a:solidFill>
              </a:rPr>
              <a:t> 위 </a:t>
            </a:r>
            <a:r>
              <a:rPr lang="en-US" dirty="0" err="1">
                <a:solidFill>
                  <a:schemeClr val="dk1"/>
                </a:solidFill>
              </a:rPr>
              <a:t>그림과</a:t>
            </a:r>
            <a:r>
              <a:rPr lang="en-US" dirty="0">
                <a:solidFill>
                  <a:schemeClr val="dk1"/>
                </a:solidFill>
              </a:rPr>
              <a:t> </a:t>
            </a:r>
            <a:r>
              <a:rPr lang="en-US" dirty="0" err="1">
                <a:solidFill>
                  <a:schemeClr val="dk1"/>
                </a:solidFill>
              </a:rPr>
              <a:t>같은</a:t>
            </a:r>
            <a:r>
              <a:rPr lang="en-US" dirty="0">
                <a:solidFill>
                  <a:schemeClr val="dk1"/>
                </a:solidFill>
              </a:rPr>
              <a:t> </a:t>
            </a:r>
            <a:r>
              <a:rPr lang="en-US" dirty="0" err="1">
                <a:solidFill>
                  <a:schemeClr val="dk1"/>
                </a:solidFill>
              </a:rPr>
              <a:t>순서로</a:t>
            </a:r>
            <a:r>
              <a:rPr lang="en-US" dirty="0">
                <a:solidFill>
                  <a:schemeClr val="dk1"/>
                </a:solidFill>
              </a:rPr>
              <a:t> </a:t>
            </a:r>
            <a:r>
              <a:rPr lang="en-US" dirty="0"/>
              <a:t>ONNX </a:t>
            </a:r>
            <a:r>
              <a:rPr lang="en-US" dirty="0" err="1"/>
              <a:t>모델로</a:t>
            </a:r>
            <a:r>
              <a:rPr lang="en-US" dirty="0"/>
              <a:t>, </a:t>
            </a:r>
            <a:r>
              <a:rPr lang="en-US" dirty="0" err="1"/>
              <a:t>ONNX모델을</a:t>
            </a:r>
            <a:r>
              <a:rPr lang="en-US" dirty="0"/>
              <a:t> </a:t>
            </a:r>
            <a:r>
              <a:rPr lang="en-US" dirty="0" err="1"/>
              <a:t>tensorflow</a:t>
            </a:r>
            <a:r>
              <a:rPr lang="en-US" dirty="0"/>
              <a:t>, </a:t>
            </a:r>
            <a:r>
              <a:rPr lang="en-US" dirty="0" err="1"/>
              <a:t>tensorflow</a:t>
            </a:r>
            <a:r>
              <a:rPr lang="en-US" dirty="0"/>
              <a:t> </a:t>
            </a:r>
            <a:r>
              <a:rPr lang="en-US" dirty="0" err="1"/>
              <a:t>모델을</a:t>
            </a:r>
            <a:r>
              <a:rPr lang="en-US" dirty="0"/>
              <a:t> </a:t>
            </a:r>
            <a:r>
              <a:rPr lang="en-US" dirty="0" err="1"/>
              <a:t>tensorflow</a:t>
            </a:r>
            <a:r>
              <a:rPr lang="en-US" dirty="0"/>
              <a:t> lite </a:t>
            </a:r>
            <a:r>
              <a:rPr lang="en-US" dirty="0" err="1"/>
              <a:t>모델로</a:t>
            </a:r>
            <a:r>
              <a:rPr lang="en-US" dirty="0"/>
              <a:t> </a:t>
            </a:r>
            <a:r>
              <a:rPr lang="en-US" dirty="0" err="1"/>
              <a:t>변환하여</a:t>
            </a:r>
            <a:r>
              <a:rPr lang="en-US" dirty="0"/>
              <a:t> </a:t>
            </a:r>
            <a:r>
              <a:rPr lang="ko-KR" altLang="en-US" dirty="0"/>
              <a:t>앱에 </a:t>
            </a:r>
            <a:r>
              <a:rPr lang="en-US" dirty="0" err="1"/>
              <a:t>적용시켰습니다</a:t>
            </a:r>
            <a:r>
              <a:rPr lang="en-US" dirty="0"/>
              <a:t>.</a:t>
            </a:r>
            <a:endParaRPr dirty="0"/>
          </a:p>
        </p:txBody>
      </p:sp>
      <p:sp>
        <p:nvSpPr>
          <p:cNvPr id="641" name="Google Shape;641;g1a49814b398_5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최종적으로</a:t>
            </a:r>
            <a:r>
              <a:rPr lang="en-US" dirty="0"/>
              <a:t> </a:t>
            </a:r>
            <a:r>
              <a:rPr lang="en-US" dirty="0" err="1"/>
              <a:t>완성한</a:t>
            </a:r>
            <a:r>
              <a:rPr lang="en-US" dirty="0"/>
              <a:t> </a:t>
            </a:r>
            <a:r>
              <a:rPr lang="en-US" dirty="0" err="1"/>
              <a:t>어플리케이션을</a:t>
            </a:r>
            <a:r>
              <a:rPr lang="en-US" dirty="0"/>
              <a:t> </a:t>
            </a:r>
            <a:r>
              <a:rPr lang="en-US" dirty="0" err="1"/>
              <a:t>보여드리겠습니다</a:t>
            </a:r>
            <a:r>
              <a:rPr lang="en-US" dirty="0"/>
              <a:t>.</a:t>
            </a:r>
            <a:endParaRPr dirty="0"/>
          </a:p>
        </p:txBody>
      </p:sp>
      <p:sp>
        <p:nvSpPr>
          <p:cNvPr id="729" name="Google Shape;72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a4ffb52f5a_3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a:t>먼저 인증리스트에 </a:t>
            </a:r>
            <a:r>
              <a:rPr lang="en-US" altLang="ko-KR" dirty="0"/>
              <a:t>6</a:t>
            </a:r>
            <a:r>
              <a:rPr lang="ko-KR" altLang="en-US" dirty="0"/>
              <a:t>가지의 클래스가 담겨 </a:t>
            </a:r>
            <a:r>
              <a:rPr lang="ko-KR" altLang="en-US" dirty="0" err="1"/>
              <a:t>있므며</a:t>
            </a:r>
            <a:r>
              <a:rPr lang="en-US" altLang="ko-KR" dirty="0"/>
              <a:t>, </a:t>
            </a:r>
            <a:r>
              <a:rPr lang="ko-KR" altLang="en-US" dirty="0"/>
              <a:t>하단의 카메라 표시모양을 눌러 인증할 수 있습니다</a:t>
            </a:r>
            <a:r>
              <a:rPr lang="en-US" altLang="ko-KR" dirty="0"/>
              <a:t>. </a:t>
            </a:r>
            <a:r>
              <a:rPr lang="ko-KR" altLang="en-US" dirty="0"/>
              <a:t>이렇게 랜드마크를 찾으면</a:t>
            </a:r>
            <a:r>
              <a:rPr lang="en-US" altLang="ko-KR" dirty="0"/>
              <a:t>, </a:t>
            </a:r>
            <a:r>
              <a:rPr lang="ko-KR" altLang="en-US" dirty="0"/>
              <a:t>인증하기 버튼을 눌러 인증을 </a:t>
            </a:r>
            <a:r>
              <a:rPr lang="ko-KR" altLang="en-US" dirty="0" err="1"/>
              <a:t>하게되면</a:t>
            </a:r>
            <a:r>
              <a:rPr lang="ko-KR" altLang="en-US" dirty="0"/>
              <a:t> 인증리스트에 인증 완료 표시가 나타나게 됩니다</a:t>
            </a:r>
            <a:r>
              <a:rPr lang="en-US" altLang="ko-KR" dirty="0"/>
              <a:t>. </a:t>
            </a:r>
            <a:r>
              <a:rPr lang="ko-KR" altLang="en-US" dirty="0"/>
              <a:t>한번 더 보겠습니다</a:t>
            </a:r>
            <a:r>
              <a:rPr lang="en-US" altLang="ko-KR" dirty="0"/>
              <a:t>. </a:t>
            </a:r>
            <a:r>
              <a:rPr lang="ko-KR" altLang="en-US" dirty="0"/>
              <a:t>도서관을 인증한 것이며 매우 정확하고 빠르게 됩니다</a:t>
            </a:r>
            <a:r>
              <a:rPr lang="en-US" altLang="ko-KR" dirty="0"/>
              <a:t>. </a:t>
            </a:r>
            <a:r>
              <a:rPr lang="ko-KR" altLang="en-US" dirty="0"/>
              <a:t>이렇게 목표했던 랜드마크 </a:t>
            </a:r>
            <a:r>
              <a:rPr lang="ko-KR" altLang="en-US" dirty="0" err="1"/>
              <a:t>인증앱을</a:t>
            </a:r>
            <a:r>
              <a:rPr lang="ko-KR" altLang="en-US" dirty="0"/>
              <a:t> 완성하였습니다</a:t>
            </a:r>
            <a:r>
              <a:rPr lang="en-US" altLang="ko-KR" dirty="0"/>
              <a:t>.</a:t>
            </a:r>
            <a:endParaRPr dirty="0"/>
          </a:p>
        </p:txBody>
      </p:sp>
      <p:sp>
        <p:nvSpPr>
          <p:cNvPr id="738" name="Google Shape;738;g1a4ffb52f5a_3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ltLang="en-US" dirty="0"/>
              <a:t>이상으로 발표 마치겠습니다</a:t>
            </a:r>
            <a:r>
              <a:rPr lang="en-US" altLang="ko-KR" dirty="0"/>
              <a:t>. </a:t>
            </a:r>
            <a:r>
              <a:rPr lang="ko-KR" altLang="en-US" dirty="0"/>
              <a:t>발표 </a:t>
            </a:r>
            <a:r>
              <a:rPr lang="ko-KR" altLang="en-US" dirty="0" err="1"/>
              <a:t>들어주셔서</a:t>
            </a:r>
            <a:r>
              <a:rPr lang="ko-KR" altLang="en-US" dirty="0"/>
              <a:t> 감사합니다</a:t>
            </a:r>
            <a:r>
              <a:rPr lang="en-US" altLang="ko-KR" dirty="0"/>
              <a:t>.</a:t>
            </a:r>
            <a:endParaRPr dirty="0"/>
          </a:p>
        </p:txBody>
      </p:sp>
      <p:sp>
        <p:nvSpPr>
          <p:cNvPr id="744" name="Google Shape;74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735756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ltLang="en-US" dirty="0"/>
              <a:t>이상으로 발표 마치겠습니다</a:t>
            </a:r>
            <a:r>
              <a:rPr lang="en-US" altLang="ko-KR" dirty="0"/>
              <a:t>. </a:t>
            </a:r>
            <a:r>
              <a:rPr lang="ko-KR" altLang="en-US" dirty="0"/>
              <a:t>발표 </a:t>
            </a:r>
            <a:r>
              <a:rPr lang="ko-KR" altLang="en-US" dirty="0" err="1"/>
              <a:t>들어주셔서</a:t>
            </a:r>
            <a:r>
              <a:rPr lang="ko-KR" altLang="en-US" dirty="0"/>
              <a:t> 감사합니다</a:t>
            </a:r>
            <a:r>
              <a:rPr lang="en-US" altLang="ko-KR" dirty="0"/>
              <a:t>.</a:t>
            </a:r>
            <a:endParaRPr dirty="0"/>
          </a:p>
        </p:txBody>
      </p:sp>
      <p:sp>
        <p:nvSpPr>
          <p:cNvPr id="744" name="Google Shape;74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a49814b398_4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a:t>먼저 연구 과제 및 목표입니다</a:t>
            </a:r>
            <a:r>
              <a:rPr lang="en-US" altLang="ko-KR" dirty="0"/>
              <a:t>.</a:t>
            </a:r>
            <a:endParaRPr dirty="0"/>
          </a:p>
        </p:txBody>
      </p:sp>
      <p:sp>
        <p:nvSpPr>
          <p:cNvPr id="62" name="Google Shape;62;g1a49814b398_4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a49814b398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a49814b398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랜드마크를</a:t>
            </a:r>
            <a:r>
              <a:rPr lang="en-US" dirty="0"/>
              <a:t> </a:t>
            </a:r>
            <a:r>
              <a:rPr lang="en-US" dirty="0" err="1"/>
              <a:t>인증하는</a:t>
            </a:r>
            <a:r>
              <a:rPr lang="en-US" dirty="0"/>
              <a:t> </a:t>
            </a:r>
            <a:r>
              <a:rPr lang="en-US" dirty="0" err="1"/>
              <a:t>투어앱을</a:t>
            </a:r>
            <a:r>
              <a:rPr lang="en-US" dirty="0"/>
              <a:t> </a:t>
            </a:r>
            <a:r>
              <a:rPr lang="en-US" dirty="0" err="1"/>
              <a:t>만드는</a:t>
            </a:r>
            <a:r>
              <a:rPr lang="en-US" dirty="0"/>
              <a:t> </a:t>
            </a:r>
            <a:r>
              <a:rPr lang="en-US" dirty="0" err="1"/>
              <a:t>것을</a:t>
            </a:r>
            <a:r>
              <a:rPr lang="en-US" dirty="0"/>
              <a:t> </a:t>
            </a:r>
            <a:r>
              <a:rPr lang="en-US" dirty="0" err="1"/>
              <a:t>목표로</a:t>
            </a:r>
            <a:r>
              <a:rPr lang="en-US" dirty="0"/>
              <a:t>,</a:t>
            </a:r>
            <a:r>
              <a:rPr lang="ko-KR" altLang="en-US" dirty="0"/>
              <a:t>기존의</a:t>
            </a:r>
            <a:r>
              <a:rPr lang="en-US" dirty="0"/>
              <a:t> </a:t>
            </a:r>
            <a:r>
              <a:rPr lang="en-US" dirty="0" err="1"/>
              <a:t>QR인증을</a:t>
            </a:r>
            <a:r>
              <a:rPr lang="en-US" dirty="0"/>
              <a:t> </a:t>
            </a:r>
            <a:r>
              <a:rPr lang="en-US" dirty="0" err="1"/>
              <a:t>통한</a:t>
            </a:r>
            <a:r>
              <a:rPr lang="en-US" dirty="0"/>
              <a:t> </a:t>
            </a:r>
            <a:r>
              <a:rPr lang="en-US" dirty="0" err="1"/>
              <a:t>랜드마크</a:t>
            </a:r>
            <a:r>
              <a:rPr lang="en-US" dirty="0"/>
              <a:t> </a:t>
            </a:r>
            <a:r>
              <a:rPr lang="en-US" dirty="0" err="1"/>
              <a:t>방문확인을</a:t>
            </a:r>
            <a:r>
              <a:rPr lang="en-US" dirty="0"/>
              <a:t> </a:t>
            </a:r>
            <a:r>
              <a:rPr lang="en-US" dirty="0" err="1"/>
              <a:t>인공지능</a:t>
            </a:r>
            <a:r>
              <a:rPr lang="en-US" dirty="0"/>
              <a:t> </a:t>
            </a:r>
            <a:r>
              <a:rPr lang="en-US" dirty="0" err="1"/>
              <a:t>모델</a:t>
            </a:r>
            <a:r>
              <a:rPr lang="ko-KR" altLang="en-US" dirty="0"/>
              <a:t>을 사용해 사진으로 </a:t>
            </a:r>
            <a:r>
              <a:rPr lang="en-US" dirty="0" err="1"/>
              <a:t>인증하도록</a:t>
            </a:r>
            <a:r>
              <a:rPr lang="en-US" dirty="0"/>
              <a:t> </a:t>
            </a:r>
            <a:r>
              <a:rPr lang="en-US" dirty="0" err="1"/>
              <a:t>변경하는</a:t>
            </a:r>
            <a:r>
              <a:rPr lang="en-US" dirty="0"/>
              <a:t> </a:t>
            </a:r>
            <a:r>
              <a:rPr lang="en-US" dirty="0" err="1"/>
              <a:t>것입니다</a:t>
            </a:r>
            <a:r>
              <a:rPr lang="en-US" dirty="0"/>
              <a:t>. </a:t>
            </a:r>
            <a:r>
              <a:rPr lang="en-US" altLang="ko-KR" dirty="0"/>
              <a:t>QR</a:t>
            </a:r>
            <a:r>
              <a:rPr lang="ko-KR" altLang="en-US" dirty="0"/>
              <a:t>인증에서는</a:t>
            </a:r>
            <a:r>
              <a:rPr lang="en-US" dirty="0"/>
              <a:t> </a:t>
            </a:r>
            <a:r>
              <a:rPr lang="en-US" dirty="0" err="1"/>
              <a:t>QR코드의</a:t>
            </a:r>
            <a:r>
              <a:rPr lang="en-US" dirty="0"/>
              <a:t> </a:t>
            </a:r>
            <a:r>
              <a:rPr lang="en-US" dirty="0" err="1"/>
              <a:t>손상으로</a:t>
            </a:r>
            <a:r>
              <a:rPr lang="en-US" dirty="0"/>
              <a:t> </a:t>
            </a:r>
            <a:r>
              <a:rPr lang="en-US" dirty="0" err="1"/>
              <a:t>인한</a:t>
            </a:r>
            <a:r>
              <a:rPr lang="en-US" dirty="0"/>
              <a:t> </a:t>
            </a:r>
            <a:r>
              <a:rPr lang="en-US" dirty="0" err="1"/>
              <a:t>주기적인</a:t>
            </a:r>
            <a:r>
              <a:rPr lang="en-US" dirty="0"/>
              <a:t> </a:t>
            </a:r>
            <a:r>
              <a:rPr lang="en-US" dirty="0" err="1"/>
              <a:t>유지</a:t>
            </a:r>
            <a:r>
              <a:rPr lang="en-US" dirty="0"/>
              <a:t> </a:t>
            </a:r>
            <a:r>
              <a:rPr lang="en-US" dirty="0" err="1"/>
              <a:t>보수</a:t>
            </a:r>
            <a:r>
              <a:rPr lang="en-US" dirty="0"/>
              <a:t> </a:t>
            </a:r>
            <a:r>
              <a:rPr lang="en-US" dirty="0" err="1"/>
              <a:t>문제와</a:t>
            </a:r>
            <a:r>
              <a:rPr lang="en-US" dirty="0"/>
              <a:t> </a:t>
            </a:r>
            <a:r>
              <a:rPr lang="en-US" dirty="0" err="1"/>
              <a:t>qr사진만</a:t>
            </a:r>
            <a:r>
              <a:rPr lang="en-US" dirty="0"/>
              <a:t> </a:t>
            </a:r>
            <a:r>
              <a:rPr lang="en-US" dirty="0" err="1"/>
              <a:t>있다면</a:t>
            </a:r>
            <a:r>
              <a:rPr lang="en-US" dirty="0"/>
              <a:t> </a:t>
            </a:r>
            <a:r>
              <a:rPr lang="en-US" dirty="0" err="1"/>
              <a:t>다른</a:t>
            </a:r>
            <a:r>
              <a:rPr lang="en-US" dirty="0"/>
              <a:t> </a:t>
            </a:r>
            <a:r>
              <a:rPr lang="en-US" dirty="0" err="1"/>
              <a:t>장소에서도</a:t>
            </a:r>
            <a:r>
              <a:rPr lang="en-US" dirty="0"/>
              <a:t> </a:t>
            </a:r>
            <a:r>
              <a:rPr lang="en-US" dirty="0" err="1"/>
              <a:t>인증</a:t>
            </a:r>
            <a:r>
              <a:rPr lang="ko-KR" altLang="en-US" dirty="0"/>
              <a:t>할 수 있는 문제가 있습니다</a:t>
            </a:r>
            <a:r>
              <a:rPr lang="en-US" dirty="0"/>
              <a:t>. </a:t>
            </a:r>
            <a:r>
              <a:rPr lang="en-US" dirty="0" err="1"/>
              <a:t>QR인증을</a:t>
            </a:r>
            <a:r>
              <a:rPr lang="en-US" dirty="0"/>
              <a:t> </a:t>
            </a:r>
            <a:r>
              <a:rPr lang="ko-KR" altLang="en-US" dirty="0" err="1"/>
              <a:t>학생팀</a:t>
            </a:r>
            <a:r>
              <a:rPr lang="en-US" dirty="0"/>
              <a:t>이 </a:t>
            </a:r>
            <a:r>
              <a:rPr lang="en-US" dirty="0" err="1"/>
              <a:t>인공지능</a:t>
            </a:r>
            <a:r>
              <a:rPr lang="en-US" dirty="0"/>
              <a:t> </a:t>
            </a:r>
            <a:r>
              <a:rPr lang="en-US" dirty="0" err="1"/>
              <a:t>모델</a:t>
            </a:r>
            <a:r>
              <a:rPr lang="en-US" dirty="0"/>
              <a:t> yolov5로, </a:t>
            </a:r>
            <a:r>
              <a:rPr lang="en-US" dirty="0" err="1"/>
              <a:t>위치정보는</a:t>
            </a:r>
            <a:r>
              <a:rPr lang="en-US" dirty="0"/>
              <a:t> </a:t>
            </a:r>
            <a:r>
              <a:rPr lang="en-US" dirty="0" err="1"/>
              <a:t>기업</a:t>
            </a:r>
            <a:r>
              <a:rPr lang="en-US" dirty="0"/>
              <a:t> 플래시21이 </a:t>
            </a:r>
            <a:r>
              <a:rPr lang="en-US" dirty="0" err="1"/>
              <a:t>GPS를</a:t>
            </a:r>
            <a:r>
              <a:rPr lang="en-US" dirty="0"/>
              <a:t> </a:t>
            </a:r>
            <a:r>
              <a:rPr lang="en-US" dirty="0" err="1"/>
              <a:t>사용하여</a:t>
            </a:r>
            <a:r>
              <a:rPr lang="en-US" dirty="0"/>
              <a:t> </a:t>
            </a:r>
            <a:r>
              <a:rPr lang="en-US" dirty="0" err="1"/>
              <a:t>문제점을</a:t>
            </a:r>
            <a:r>
              <a:rPr lang="en-US" dirty="0"/>
              <a:t> </a:t>
            </a:r>
            <a:r>
              <a:rPr lang="en-US" dirty="0" err="1"/>
              <a:t>보완하였습니다</a:t>
            </a:r>
            <a:r>
              <a:rPr lang="en-US" dirty="0"/>
              <a: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a49814b39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a49814b398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이전에</a:t>
            </a:r>
            <a:r>
              <a:rPr lang="en-US" dirty="0"/>
              <a:t> </a:t>
            </a:r>
            <a:r>
              <a:rPr lang="en-US" dirty="0" err="1"/>
              <a:t>다른</a:t>
            </a:r>
            <a:r>
              <a:rPr lang="en-US" dirty="0"/>
              <a:t> </a:t>
            </a:r>
            <a:r>
              <a:rPr lang="en-US" dirty="0" err="1"/>
              <a:t>경북대</a:t>
            </a:r>
            <a:r>
              <a:rPr lang="en-US" dirty="0"/>
              <a:t> </a:t>
            </a:r>
            <a:r>
              <a:rPr lang="en-US" dirty="0" err="1"/>
              <a:t>학생들이</a:t>
            </a:r>
            <a:r>
              <a:rPr lang="en-US" dirty="0"/>
              <a:t> </a:t>
            </a:r>
            <a:r>
              <a:rPr lang="en-US" altLang="ko-KR" dirty="0"/>
              <a:t>Object detection</a:t>
            </a:r>
            <a:r>
              <a:rPr lang="en-US" dirty="0"/>
              <a:t> </a:t>
            </a:r>
            <a:r>
              <a:rPr lang="en-US" dirty="0" err="1"/>
              <a:t>모델</a:t>
            </a:r>
            <a:r>
              <a:rPr lang="en-US" dirty="0"/>
              <a:t> yolov5를 </a:t>
            </a:r>
            <a:r>
              <a:rPr lang="en-US" dirty="0" err="1"/>
              <a:t>사용하여</a:t>
            </a:r>
            <a:r>
              <a:rPr lang="en-US" dirty="0"/>
              <a:t> </a:t>
            </a:r>
            <a:r>
              <a:rPr lang="en-US" dirty="0" err="1"/>
              <a:t>투어앱에</a:t>
            </a:r>
            <a:r>
              <a:rPr lang="en-US" dirty="0"/>
              <a:t> </a:t>
            </a:r>
            <a:r>
              <a:rPr lang="en-US" dirty="0" err="1"/>
              <a:t>적용시켰습니다</a:t>
            </a:r>
            <a:r>
              <a:rPr lang="en-US" dirty="0"/>
              <a:t>. </a:t>
            </a:r>
            <a:r>
              <a:rPr lang="en-US" dirty="0" err="1"/>
              <a:t>기존</a:t>
            </a:r>
            <a:r>
              <a:rPr lang="en-US" dirty="0"/>
              <a:t> </a:t>
            </a:r>
            <a:r>
              <a:rPr lang="en-US" dirty="0" err="1"/>
              <a:t>모델은</a:t>
            </a:r>
            <a:r>
              <a:rPr lang="en-US" dirty="0"/>
              <a:t> </a:t>
            </a:r>
            <a:r>
              <a:rPr lang="en-US" dirty="0" err="1"/>
              <a:t>경북대의</a:t>
            </a:r>
            <a:r>
              <a:rPr lang="en-US" dirty="0"/>
              <a:t> </a:t>
            </a:r>
            <a:r>
              <a:rPr lang="en-US" dirty="0" err="1"/>
              <a:t>랜드마크</a:t>
            </a:r>
            <a:r>
              <a:rPr lang="en-US" dirty="0"/>
              <a:t> (</a:t>
            </a:r>
            <a:r>
              <a:rPr lang="en-US" dirty="0" err="1"/>
              <a:t>백호관</a:t>
            </a:r>
            <a:r>
              <a:rPr lang="en-US" dirty="0"/>
              <a:t>, </a:t>
            </a:r>
            <a:r>
              <a:rPr lang="en-US" dirty="0" err="1"/>
              <a:t>정문</a:t>
            </a:r>
            <a:r>
              <a:rPr lang="en-US" dirty="0"/>
              <a:t>, 공대9호관, </a:t>
            </a:r>
            <a:r>
              <a:rPr lang="en-US" dirty="0" err="1"/>
              <a:t>테크노문</a:t>
            </a:r>
            <a:r>
              <a:rPr lang="en-US" dirty="0"/>
              <a:t>, 3층석탑, </a:t>
            </a:r>
            <a:r>
              <a:rPr lang="en-US" dirty="0" err="1"/>
              <a:t>북문</a:t>
            </a:r>
            <a:r>
              <a:rPr lang="en-US" dirty="0"/>
              <a:t>) 6개를 </a:t>
            </a:r>
            <a:r>
              <a:rPr lang="en-US" dirty="0" err="1"/>
              <a:t>사용하였으며</a:t>
            </a:r>
            <a:r>
              <a:rPr lang="en-US" dirty="0"/>
              <a:t> </a:t>
            </a:r>
            <a:r>
              <a:rPr lang="en-US" dirty="0" err="1"/>
              <a:t>mAP는</a:t>
            </a:r>
            <a:r>
              <a:rPr lang="en-US" dirty="0"/>
              <a:t> </a:t>
            </a:r>
            <a:r>
              <a:rPr lang="en-US" altLang="ko-KR" dirty="0"/>
              <a:t>99%</a:t>
            </a:r>
            <a:r>
              <a:rPr lang="en-US" dirty="0"/>
              <a:t> </a:t>
            </a:r>
            <a:r>
              <a:rPr lang="en-US" dirty="0" err="1"/>
              <a:t>정도입니다</a:t>
            </a:r>
            <a:r>
              <a:rPr lang="en-US" dirty="0"/>
              <a:t>. </a:t>
            </a:r>
            <a:r>
              <a:rPr lang="en-US" dirty="0" err="1"/>
              <a:t>그러나</a:t>
            </a:r>
            <a:r>
              <a:rPr lang="en-US" dirty="0"/>
              <a:t> </a:t>
            </a:r>
            <a:r>
              <a:rPr lang="en-US" dirty="0" err="1"/>
              <a:t>실제</a:t>
            </a:r>
            <a:r>
              <a:rPr lang="en-US" dirty="0"/>
              <a:t> </a:t>
            </a:r>
            <a:r>
              <a:rPr lang="en-US" dirty="0" err="1"/>
              <a:t>테스트시</a:t>
            </a:r>
            <a:r>
              <a:rPr lang="en-US" dirty="0"/>
              <a:t> </a:t>
            </a:r>
            <a:r>
              <a:rPr lang="en-US" dirty="0" err="1"/>
              <a:t>이와</a:t>
            </a:r>
            <a:r>
              <a:rPr lang="en-US" dirty="0"/>
              <a:t> </a:t>
            </a:r>
            <a:r>
              <a:rPr lang="en-US" dirty="0" err="1"/>
              <a:t>같은</a:t>
            </a:r>
            <a:r>
              <a:rPr lang="en-US" dirty="0"/>
              <a:t> </a:t>
            </a:r>
            <a:r>
              <a:rPr lang="en-US" dirty="0" err="1"/>
              <a:t>정확도가</a:t>
            </a:r>
            <a:r>
              <a:rPr lang="en-US" dirty="0"/>
              <a:t> </a:t>
            </a:r>
            <a:r>
              <a:rPr lang="en-US" dirty="0" err="1"/>
              <a:t>나오지</a:t>
            </a:r>
            <a:r>
              <a:rPr lang="en-US" dirty="0"/>
              <a:t> </a:t>
            </a:r>
            <a:r>
              <a:rPr lang="en-US" dirty="0" err="1"/>
              <a:t>않았습니다</a:t>
            </a:r>
            <a:r>
              <a:rPr 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a49814b398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a49814b398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ko-KR" altLang="en-US" sz="1800" b="0" i="0" u="none" strike="noStrike" dirty="0">
                <a:solidFill>
                  <a:srgbClr val="000000"/>
                </a:solidFill>
                <a:effectLst/>
                <a:latin typeface="Arial" panose="020B0604020202020204" pitchFamily="34" charset="0"/>
              </a:rPr>
              <a:t>실제 테스트 영상입니다</a:t>
            </a:r>
            <a:r>
              <a:rPr lang="en-US" altLang="ko-KR" sz="1800" b="0" i="0" u="none" strike="noStrike" dirty="0">
                <a:solidFill>
                  <a:srgbClr val="000000"/>
                </a:solidFill>
                <a:effectLst/>
                <a:latin typeface="Arial" panose="020B0604020202020204" pitchFamily="34" charset="0"/>
              </a:rPr>
              <a:t>. </a:t>
            </a:r>
            <a:r>
              <a:rPr lang="ko-KR" altLang="en-US" sz="1800" b="0" i="0" u="none" strike="noStrike" dirty="0">
                <a:solidFill>
                  <a:srgbClr val="000000"/>
                </a:solidFill>
                <a:effectLst/>
                <a:latin typeface="Arial" panose="020B0604020202020204" pitchFamily="34" charset="0"/>
              </a:rPr>
              <a:t>영상을 보시면 </a:t>
            </a:r>
            <a:r>
              <a:rPr lang="en-US" altLang="ko-KR" sz="1800" b="0" i="0" u="none" strike="noStrike" dirty="0">
                <a:solidFill>
                  <a:srgbClr val="000000"/>
                </a:solidFill>
                <a:effectLst/>
                <a:latin typeface="Arial" panose="020B0604020202020204" pitchFamily="34" charset="0"/>
              </a:rPr>
              <a:t>3</a:t>
            </a:r>
            <a:r>
              <a:rPr lang="ko-KR" altLang="en-US" sz="1800" b="0" i="0" u="none" strike="noStrike" dirty="0">
                <a:solidFill>
                  <a:srgbClr val="000000"/>
                </a:solidFill>
                <a:effectLst/>
                <a:latin typeface="Arial" panose="020B0604020202020204" pitchFamily="34" charset="0"/>
              </a:rPr>
              <a:t>층 석탑을 전혀 </a:t>
            </a:r>
            <a:r>
              <a:rPr lang="ko-KR" altLang="en-US" sz="1800" b="0" i="0" u="none" strike="noStrike" dirty="0" err="1">
                <a:solidFill>
                  <a:srgbClr val="000000"/>
                </a:solidFill>
                <a:effectLst/>
                <a:latin typeface="Arial" panose="020B0604020202020204" pitchFamily="34" charset="0"/>
              </a:rPr>
              <a:t>찾지를</a:t>
            </a:r>
            <a:r>
              <a:rPr lang="ko-KR" altLang="en-US" sz="1800" b="0" i="0" u="none" strike="noStrike" dirty="0">
                <a:solidFill>
                  <a:srgbClr val="000000"/>
                </a:solidFill>
                <a:effectLst/>
                <a:latin typeface="Arial" panose="020B0604020202020204" pitchFamily="34" charset="0"/>
              </a:rPr>
              <a:t> 못합니다</a:t>
            </a:r>
            <a:r>
              <a:rPr lang="en-US" altLang="ko-KR" sz="1800" b="0" i="0" u="none" strike="noStrike" dirty="0">
                <a:solidFill>
                  <a:srgbClr val="000000"/>
                </a:solidFill>
                <a:effectLst/>
                <a:latin typeface="Arial" panose="020B0604020202020204" pitchFamily="34" charset="0"/>
              </a:rPr>
              <a:t>. </a:t>
            </a:r>
            <a:r>
              <a:rPr lang="ko-KR" altLang="en-US" sz="1800" b="0" i="0" u="none" strike="noStrike" dirty="0">
                <a:solidFill>
                  <a:srgbClr val="000000"/>
                </a:solidFill>
                <a:effectLst/>
                <a:latin typeface="Arial" panose="020B0604020202020204" pitchFamily="34" charset="0"/>
              </a:rPr>
              <a:t>오른쪽 사진들은 컴퓨터 에서 테스트 한 사진이며 </a:t>
            </a:r>
            <a:r>
              <a:rPr lang="en-US" dirty="0" err="1"/>
              <a:t>정확도가</a:t>
            </a:r>
            <a:r>
              <a:rPr lang="en-US" dirty="0"/>
              <a:t> </a:t>
            </a:r>
            <a:r>
              <a:rPr lang="en-US" dirty="0" err="1"/>
              <a:t>나온</a:t>
            </a:r>
            <a:r>
              <a:rPr lang="en-US" dirty="0"/>
              <a:t> </a:t>
            </a:r>
            <a:r>
              <a:rPr lang="en-US" dirty="0" err="1"/>
              <a:t>박스</a:t>
            </a:r>
            <a:r>
              <a:rPr lang="en-US" dirty="0"/>
              <a:t> </a:t>
            </a:r>
            <a:r>
              <a:rPr lang="en-US" dirty="0" err="1"/>
              <a:t>사진입니다</a:t>
            </a:r>
            <a:r>
              <a:rPr lang="en-US" dirty="0"/>
              <a:t>. </a:t>
            </a:r>
          </a:p>
          <a:p>
            <a:pPr rtl="0">
              <a:spcBef>
                <a:spcPts val="0"/>
              </a:spcBef>
              <a:spcAft>
                <a:spcPts val="0"/>
              </a:spcAft>
            </a:pPr>
            <a:r>
              <a:rPr lang="ko-KR" altLang="en-US" dirty="0"/>
              <a:t>앞선 </a:t>
            </a:r>
            <a:r>
              <a:rPr lang="en-US" altLang="ko-KR" dirty="0" err="1"/>
              <a:t>mAP</a:t>
            </a:r>
            <a:r>
              <a:rPr lang="en-US" altLang="ko-KR" dirty="0"/>
              <a:t> </a:t>
            </a:r>
            <a:r>
              <a:rPr lang="ko-KR" altLang="en-US" dirty="0"/>
              <a:t>그래프와는 달리 </a:t>
            </a:r>
            <a:r>
              <a:rPr lang="en-US" dirty="0" err="1"/>
              <a:t>사진과</a:t>
            </a:r>
            <a:r>
              <a:rPr lang="en-US" dirty="0"/>
              <a:t> </a:t>
            </a:r>
            <a:r>
              <a:rPr lang="en-US" dirty="0" err="1"/>
              <a:t>같이</a:t>
            </a:r>
            <a:r>
              <a:rPr lang="en-US" dirty="0"/>
              <a:t> </a:t>
            </a:r>
            <a:r>
              <a:rPr lang="en-US" dirty="0" err="1"/>
              <a:t>인식률이</a:t>
            </a:r>
            <a:r>
              <a:rPr lang="en-US" dirty="0"/>
              <a:t> </a:t>
            </a:r>
            <a:r>
              <a:rPr lang="ko-KR" altLang="en-US" dirty="0"/>
              <a:t>매우 낮고</a:t>
            </a:r>
            <a:r>
              <a:rPr lang="en-US" dirty="0"/>
              <a:t> </a:t>
            </a:r>
            <a:r>
              <a:rPr lang="ko-KR" altLang="en-US" dirty="0"/>
              <a:t>잘못된 감지나 </a:t>
            </a:r>
            <a:r>
              <a:rPr lang="en-US" dirty="0" err="1"/>
              <a:t>아예</a:t>
            </a:r>
            <a:r>
              <a:rPr lang="en-US" dirty="0"/>
              <a:t> </a:t>
            </a:r>
            <a:r>
              <a:rPr lang="en-US" dirty="0" err="1"/>
              <a:t>감지를</a:t>
            </a:r>
            <a:r>
              <a:rPr lang="en-US" dirty="0"/>
              <a:t> </a:t>
            </a:r>
            <a:r>
              <a:rPr lang="en-US" dirty="0" err="1"/>
              <a:t>못하는</a:t>
            </a:r>
            <a:r>
              <a:rPr lang="en-US" dirty="0"/>
              <a:t> </a:t>
            </a:r>
            <a:r>
              <a:rPr lang="en-US" dirty="0" err="1"/>
              <a:t>경우도</a:t>
            </a:r>
            <a:r>
              <a:rPr lang="en-US" dirty="0"/>
              <a:t> </a:t>
            </a:r>
            <a:r>
              <a:rPr lang="en-US" dirty="0" err="1"/>
              <a:t>있습니다</a:t>
            </a:r>
            <a:r>
              <a:rPr lang="en-US" dirty="0"/>
              <a:t>.</a:t>
            </a:r>
            <a:endParaRPr dirty="0"/>
          </a:p>
        </p:txBody>
      </p:sp>
    </p:spTree>
    <p:extLst>
      <p:ext uri="{BB962C8B-B14F-4D97-AF65-F5344CB8AC3E}">
        <p14:creationId xmlns:p14="http://schemas.microsoft.com/office/powerpoint/2010/main" val="3653415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a49814b39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a49814b39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r>
              <a:rPr lang="en-US" dirty="0" err="1"/>
              <a:t>mAP</a:t>
            </a:r>
            <a:r>
              <a:rPr lang="en-US" dirty="0"/>
              <a:t> 20%</a:t>
            </a:r>
            <a:r>
              <a:rPr lang="ko-KR" altLang="en-US" dirty="0"/>
              <a:t>정도의 낮은 성능과</a:t>
            </a:r>
            <a:r>
              <a:rPr lang="en-US" altLang="ko-KR" dirty="0"/>
              <a:t>, </a:t>
            </a:r>
            <a:r>
              <a:rPr lang="en-US" dirty="0"/>
              <a:t>앱 </a:t>
            </a:r>
            <a:r>
              <a:rPr lang="en-US" dirty="0" err="1"/>
              <a:t>실행시</a:t>
            </a:r>
            <a:r>
              <a:rPr lang="en-US" dirty="0"/>
              <a:t> </a:t>
            </a:r>
            <a:r>
              <a:rPr lang="en-US" dirty="0" err="1"/>
              <a:t>detect되는</a:t>
            </a:r>
            <a:r>
              <a:rPr lang="en-US" dirty="0"/>
              <a:t> </a:t>
            </a:r>
            <a:r>
              <a:rPr lang="en-US" dirty="0" err="1"/>
              <a:t>박스가</a:t>
            </a:r>
            <a:r>
              <a:rPr lang="en-US" dirty="0"/>
              <a:t> </a:t>
            </a:r>
            <a:r>
              <a:rPr lang="en-US" dirty="0" err="1"/>
              <a:t>여러개가</a:t>
            </a:r>
            <a:r>
              <a:rPr lang="en-US" dirty="0"/>
              <a:t> </a:t>
            </a:r>
            <a:r>
              <a:rPr lang="en-US" dirty="0" err="1"/>
              <a:t>생기는</a:t>
            </a:r>
            <a:r>
              <a:rPr lang="en-US" dirty="0"/>
              <a:t> </a:t>
            </a:r>
            <a:r>
              <a:rPr lang="en-US" dirty="0" err="1"/>
              <a:t>문제가</a:t>
            </a:r>
            <a:r>
              <a:rPr lang="en-US" dirty="0"/>
              <a:t> </a:t>
            </a:r>
            <a:r>
              <a:rPr lang="en-US" dirty="0" err="1"/>
              <a:t>있었습니다</a:t>
            </a:r>
            <a:r>
              <a:rPr lang="en-US" dirty="0"/>
              <a:t>.</a:t>
            </a:r>
            <a:endParaRPr dirty="0"/>
          </a:p>
          <a:p>
            <a:pPr marL="0" lvl="0" indent="0" algn="l" rtl="0">
              <a:spcBef>
                <a:spcPts val="0"/>
              </a:spcBef>
              <a:spcAft>
                <a:spcPts val="0"/>
              </a:spcAft>
              <a:buNone/>
            </a:pPr>
            <a:r>
              <a:rPr lang="en-US" dirty="0" err="1"/>
              <a:t>그래서</a:t>
            </a:r>
            <a:r>
              <a:rPr lang="en-US" dirty="0"/>
              <a:t> </a:t>
            </a:r>
            <a:r>
              <a:rPr lang="en-US" dirty="0" err="1"/>
              <a:t>이번</a:t>
            </a:r>
            <a:r>
              <a:rPr lang="en-US" dirty="0"/>
              <a:t> </a:t>
            </a:r>
            <a:r>
              <a:rPr lang="en-US" dirty="0" err="1"/>
              <a:t>프로젝트</a:t>
            </a:r>
            <a:r>
              <a:rPr lang="ko-KR" altLang="en-US" dirty="0"/>
              <a:t>에서 </a:t>
            </a:r>
            <a:r>
              <a:rPr lang="en-US" dirty="0" err="1"/>
              <a:t>모델의</a:t>
            </a:r>
            <a:r>
              <a:rPr lang="en-US" dirty="0"/>
              <a:t> </a:t>
            </a:r>
            <a:r>
              <a:rPr lang="en-US" dirty="0" err="1"/>
              <a:t>정확도를</a:t>
            </a:r>
            <a:r>
              <a:rPr lang="en-US" dirty="0"/>
              <a:t> </a:t>
            </a:r>
            <a:r>
              <a:rPr lang="en-US" dirty="0" err="1"/>
              <a:t>올리고</a:t>
            </a:r>
            <a:r>
              <a:rPr lang="en-US" dirty="0"/>
              <a:t> </a:t>
            </a:r>
            <a:r>
              <a:rPr lang="en-US" dirty="0" err="1"/>
              <a:t>박스를</a:t>
            </a:r>
            <a:r>
              <a:rPr lang="en-US" dirty="0"/>
              <a:t> </a:t>
            </a:r>
            <a:r>
              <a:rPr lang="en-US" dirty="0" err="1"/>
              <a:t>결정하는</a:t>
            </a:r>
            <a:r>
              <a:rPr lang="en-US" dirty="0"/>
              <a:t> </a:t>
            </a:r>
            <a:r>
              <a:rPr lang="en-US" dirty="0" err="1"/>
              <a:t>threshold를</a:t>
            </a:r>
            <a:r>
              <a:rPr lang="en-US" dirty="0"/>
              <a:t> 낮</a:t>
            </a:r>
            <a:r>
              <a:rPr lang="ko-KR" altLang="en-US" dirty="0"/>
              <a:t>춰 랜드마크에만 박스가 생기도록</a:t>
            </a:r>
            <a:r>
              <a:rPr lang="en-US" dirty="0"/>
              <a:t> </a:t>
            </a:r>
            <a:r>
              <a:rPr lang="ko-KR" altLang="en-US" dirty="0"/>
              <a:t>하는 것이 목표입니다</a:t>
            </a:r>
            <a:r>
              <a:rPr lang="en-US" altLang="ko-KR"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a49814b398_4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이러한</a:t>
            </a:r>
            <a:r>
              <a:rPr lang="en-US" dirty="0"/>
              <a:t> </a:t>
            </a:r>
            <a:r>
              <a:rPr lang="en-US" dirty="0" err="1"/>
              <a:t>문제들의</a:t>
            </a:r>
            <a:r>
              <a:rPr lang="en-US" dirty="0"/>
              <a:t> </a:t>
            </a:r>
            <a:r>
              <a:rPr lang="en-US" dirty="0" err="1"/>
              <a:t>원인을</a:t>
            </a:r>
            <a:r>
              <a:rPr lang="en-US" dirty="0"/>
              <a:t> </a:t>
            </a:r>
            <a:r>
              <a:rPr lang="ko-KR" altLang="en-US" dirty="0"/>
              <a:t>살펴보겠습니다</a:t>
            </a:r>
            <a:endParaRPr dirty="0"/>
          </a:p>
        </p:txBody>
      </p:sp>
      <p:sp>
        <p:nvSpPr>
          <p:cNvPr id="134" name="Google Shape;134;g1a49814b398_4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2"/>
          <p:cNvGrpSpPr/>
          <p:nvPr/>
        </p:nvGrpSpPr>
        <p:grpSpPr>
          <a:xfrm>
            <a:off x="729450" y="1090874"/>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2"/>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417550" y="9420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17" name="Google Shape;17;p2"/>
          <p:cNvGrpSpPr/>
          <p:nvPr/>
        </p:nvGrpSpPr>
        <p:grpSpPr>
          <a:xfrm>
            <a:off x="7671787" y="3061671"/>
            <a:ext cx="745763" cy="45826"/>
            <a:chOff x="4580561" y="2589004"/>
            <a:chExt cx="1064464" cy="25200"/>
          </a:xfrm>
        </p:grpSpPr>
        <p:sp>
          <p:nvSpPr>
            <p:cNvPr id="18" name="Google Shape;18;p2"/>
            <p:cNvSpPr/>
            <p:nvPr/>
          </p:nvSpPr>
          <p:spPr>
            <a:xfrm rot="-5400000">
              <a:off x="5366325" y="2335504"/>
              <a:ext cx="25200" cy="5322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
        <p:nvSpPr>
          <p:cNvPr id="23" name="Google Shape;23;p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 name="Google Shape;24;p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Google Shape;25;p3"/>
          <p:cNvSpPr txBox="1">
            <a:spLocks noGrp="1"/>
          </p:cNvSpPr>
          <p:nvPr>
            <p:ph type="sldNum" idx="12"/>
          </p:nvPr>
        </p:nvSpPr>
        <p:spPr>
          <a:xfrm>
            <a:off x="8417550" y="23012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6" name="Google Shape;26;p3"/>
          <p:cNvPicPr preferRelativeResize="0"/>
          <p:nvPr/>
        </p:nvPicPr>
        <p:blipFill rotWithShape="1">
          <a:blip r:embed="rId2">
            <a:alphaModFix/>
          </a:blip>
          <a:srcRect/>
          <a:stretch/>
        </p:blipFill>
        <p:spPr>
          <a:xfrm>
            <a:off x="7697114" y="174518"/>
            <a:ext cx="1176466" cy="89226"/>
          </a:xfrm>
          <a:prstGeom prst="rect">
            <a:avLst/>
          </a:prstGeom>
          <a:noFill/>
          <a:ln>
            <a:noFill/>
          </a:ln>
        </p:spPr>
      </p:pic>
      <p:sp>
        <p:nvSpPr>
          <p:cNvPr id="27" name="Google Shape;27;p3"/>
          <p:cNvSpPr/>
          <p:nvPr/>
        </p:nvSpPr>
        <p:spPr>
          <a:xfrm rot="-5400000">
            <a:off x="4375204" y="374698"/>
            <a:ext cx="393600" cy="914400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17550" y="9420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2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2.png"/><Relationship Id="rId3" Type="http://schemas.microsoft.com/office/2007/relationships/media" Target="../media/media3.mp4"/><Relationship Id="rId7" Type="http://schemas.openxmlformats.org/officeDocument/2006/relationships/image" Target="../media/image1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video" Target="../media/media3.mp4"/><Relationship Id="rId9" Type="http://schemas.openxmlformats.org/officeDocument/2006/relationships/image" Target="../media/image6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 Id="rId9" Type="http://schemas.openxmlformats.org/officeDocument/2006/relationships/image" Target="../media/image14.jpg"/></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slideLayout" Target="../slideLayouts/slideLayout2.xml"/><Relationship Id="rId7" Type="http://schemas.openxmlformats.org/officeDocument/2006/relationships/image" Target="../media/image17.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jpg"/><Relationship Id="rId4" Type="http://schemas.openxmlformats.org/officeDocument/2006/relationships/notesSlide" Target="../notesSlides/notesSlide7.xml"/><Relationship Id="rId9"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Google Shape;32;p4"/>
          <p:cNvSpPr/>
          <p:nvPr/>
        </p:nvSpPr>
        <p:spPr>
          <a:xfrm>
            <a:off x="0" y="3875314"/>
            <a:ext cx="9144000" cy="126818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33" name="Google Shape;33;p4"/>
          <p:cNvSpPr txBox="1">
            <a:spLocks noGrp="1"/>
          </p:cNvSpPr>
          <p:nvPr>
            <p:ph type="ctrTitle"/>
          </p:nvPr>
        </p:nvSpPr>
        <p:spPr>
          <a:xfrm>
            <a:off x="1133856" y="1458356"/>
            <a:ext cx="6876288" cy="1101964"/>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ts val="4200"/>
              <a:buNone/>
            </a:pPr>
            <a:r>
              <a:rPr lang="en-US" sz="6400" dirty="0">
                <a:solidFill>
                  <a:schemeClr val="dk1"/>
                </a:solidFill>
                <a:latin typeface="Noto Sans KR Black" panose="020B0A00000000000000" pitchFamily="34" charset="-127"/>
                <a:ea typeface="Noto Sans KR Black" panose="020B0A00000000000000" pitchFamily="34" charset="-127"/>
              </a:rPr>
              <a:t>TEAM</a:t>
            </a:r>
            <a:r>
              <a:rPr lang="en-US" sz="6400" dirty="0">
                <a:latin typeface="Noto Sans KR Black" panose="020B0A00000000000000" pitchFamily="34" charset="-127"/>
                <a:ea typeface="Noto Sans KR Black" panose="020B0A00000000000000" pitchFamily="34" charset="-127"/>
              </a:rPr>
              <a:t> BITSO</a:t>
            </a:r>
            <a:endParaRPr sz="6400" dirty="0">
              <a:latin typeface="Noto Sans KR Black" panose="020B0A00000000000000" pitchFamily="34" charset="-127"/>
              <a:ea typeface="Noto Sans KR Black" panose="020B0A00000000000000" pitchFamily="34" charset="-127"/>
            </a:endParaRPr>
          </a:p>
        </p:txBody>
      </p:sp>
      <p:sp>
        <p:nvSpPr>
          <p:cNvPr id="39" name="Google Shape;39;p4"/>
          <p:cNvSpPr txBox="1">
            <a:spLocks noGrp="1"/>
          </p:cNvSpPr>
          <p:nvPr>
            <p:ph type="subTitle" idx="1"/>
          </p:nvPr>
        </p:nvSpPr>
        <p:spPr>
          <a:xfrm>
            <a:off x="727950" y="4045518"/>
            <a:ext cx="3295410" cy="921300"/>
          </a:xfrm>
          <a:prstGeom prst="rect">
            <a:avLst/>
          </a:prstGeom>
          <a:noFill/>
          <a:ln>
            <a:noFill/>
          </a:ln>
        </p:spPr>
        <p:txBody>
          <a:bodyPr spcFirstLastPara="1" wrap="square" lIns="91425" tIns="91425" rIns="91425" bIns="91425" anchor="t" anchorCtr="0">
            <a:noAutofit/>
          </a:bodyPr>
          <a:lstStyle/>
          <a:p>
            <a:pPr marL="0" indent="0">
              <a:lnSpc>
                <a:spcPct val="150000"/>
              </a:lnSpc>
              <a:buSzPct val="115315"/>
            </a:pPr>
            <a:r>
              <a:rPr lang="en-US" altLang="ko-KR" sz="1400" dirty="0">
                <a:solidFill>
                  <a:schemeClr val="dk2"/>
                </a:solidFill>
                <a:latin typeface="Noto Sans KR" panose="020B0500000000000000" pitchFamily="34" charset="-127"/>
                <a:ea typeface="Noto Sans KR" panose="020B0500000000000000" pitchFamily="34" charset="-127"/>
                <a:cs typeface="Arial"/>
                <a:sym typeface="Arial"/>
              </a:rPr>
              <a:t>BITSO</a:t>
            </a:r>
            <a:endParaRPr lang="ko-KR" altLang="en-US" sz="1400" dirty="0">
              <a:solidFill>
                <a:schemeClr val="dk2"/>
              </a:solidFill>
              <a:latin typeface="Noto Sans KR" panose="020B0500000000000000" pitchFamily="34" charset="-127"/>
              <a:ea typeface="Noto Sans KR" panose="020B0500000000000000" pitchFamily="34" charset="-127"/>
              <a:cs typeface="Arial"/>
              <a:sym typeface="Arial"/>
            </a:endParaRPr>
          </a:p>
          <a:p>
            <a:pPr marL="0" lvl="0" indent="0" rtl="0">
              <a:lnSpc>
                <a:spcPct val="150000"/>
              </a:lnSpc>
              <a:spcBef>
                <a:spcPts val="0"/>
              </a:spcBef>
              <a:spcAft>
                <a:spcPts val="0"/>
              </a:spcAft>
              <a:buSzPct val="115315"/>
              <a:buNone/>
            </a:pPr>
            <a:r>
              <a:rPr lang="ko-KR" altLang="en-US" sz="1400" dirty="0">
                <a:solidFill>
                  <a:schemeClr val="dk2"/>
                </a:solidFill>
                <a:latin typeface="Noto Sans KR" panose="020B0500000000000000" pitchFamily="34" charset="-127"/>
                <a:ea typeface="Noto Sans KR" panose="020B0500000000000000" pitchFamily="34" charset="-127"/>
                <a:cs typeface="Arial"/>
                <a:sym typeface="Arial"/>
              </a:rPr>
              <a:t>이윤석</a:t>
            </a:r>
            <a:r>
              <a:rPr lang="en-US" altLang="ko-KR" sz="1400">
                <a:solidFill>
                  <a:schemeClr val="dk2"/>
                </a:solidFill>
                <a:latin typeface="Noto Sans KR" panose="020B0500000000000000" pitchFamily="34" charset="-127"/>
                <a:ea typeface="Noto Sans KR" panose="020B0500000000000000" pitchFamily="34" charset="-127"/>
                <a:cs typeface="Arial"/>
                <a:sym typeface="Arial"/>
              </a:rPr>
              <a:t>, </a:t>
            </a:r>
            <a:r>
              <a:rPr lang="ko-KR" altLang="en-US" sz="1400" dirty="0">
                <a:solidFill>
                  <a:schemeClr val="dk2"/>
                </a:solidFill>
                <a:latin typeface="Noto Sans KR" panose="020B0500000000000000" pitchFamily="34" charset="-127"/>
                <a:ea typeface="Noto Sans KR" panose="020B0500000000000000" pitchFamily="34" charset="-127"/>
                <a:cs typeface="Arial"/>
                <a:sym typeface="Arial"/>
              </a:rPr>
              <a:t>김태경</a:t>
            </a:r>
            <a:r>
              <a:rPr lang="en-US" altLang="ko-KR" sz="1400" dirty="0">
                <a:solidFill>
                  <a:schemeClr val="dk2"/>
                </a:solidFill>
                <a:latin typeface="Noto Sans KR" panose="020B0500000000000000" pitchFamily="34" charset="-127"/>
                <a:ea typeface="Noto Sans KR" panose="020B0500000000000000" pitchFamily="34" charset="-127"/>
                <a:cs typeface="Arial"/>
                <a:sym typeface="Arial"/>
              </a:rPr>
              <a:t>, </a:t>
            </a:r>
            <a:r>
              <a:rPr lang="ko-KR" altLang="en-US" sz="1400" dirty="0" err="1">
                <a:solidFill>
                  <a:schemeClr val="dk2"/>
                </a:solidFill>
                <a:latin typeface="Noto Sans KR" panose="020B0500000000000000" pitchFamily="34" charset="-127"/>
                <a:ea typeface="Noto Sans KR" panose="020B0500000000000000" pitchFamily="34" charset="-127"/>
                <a:cs typeface="Arial"/>
                <a:sym typeface="Arial"/>
              </a:rPr>
              <a:t>박건하</a:t>
            </a:r>
            <a:r>
              <a:rPr lang="en-US" altLang="ko-KR" sz="1400" dirty="0">
                <a:solidFill>
                  <a:schemeClr val="dk2"/>
                </a:solidFill>
                <a:latin typeface="Noto Sans KR" panose="020B0500000000000000" pitchFamily="34" charset="-127"/>
                <a:ea typeface="Noto Sans KR" panose="020B0500000000000000" pitchFamily="34" charset="-127"/>
                <a:cs typeface="Arial"/>
                <a:sym typeface="Arial"/>
              </a:rPr>
              <a:t>, </a:t>
            </a:r>
            <a:r>
              <a:rPr lang="ko-KR" altLang="en-US" sz="1400" dirty="0" err="1">
                <a:solidFill>
                  <a:schemeClr val="dk2"/>
                </a:solidFill>
                <a:latin typeface="Noto Sans KR" panose="020B0500000000000000" pitchFamily="34" charset="-127"/>
                <a:ea typeface="Noto Sans KR" panose="020B0500000000000000" pitchFamily="34" charset="-127"/>
                <a:cs typeface="Arial"/>
                <a:sym typeface="Arial"/>
              </a:rPr>
              <a:t>정규철</a:t>
            </a:r>
            <a:r>
              <a:rPr lang="en-US" altLang="ko-KR" sz="1400" dirty="0">
                <a:solidFill>
                  <a:schemeClr val="dk2"/>
                </a:solidFill>
                <a:latin typeface="Noto Sans KR" panose="020B0500000000000000" pitchFamily="34" charset="-127"/>
                <a:ea typeface="Noto Sans KR" panose="020B0500000000000000" pitchFamily="34" charset="-127"/>
                <a:cs typeface="Arial"/>
                <a:sym typeface="Arial"/>
              </a:rPr>
              <a:t>, </a:t>
            </a:r>
            <a:r>
              <a:rPr lang="ko-KR" altLang="en-US" sz="1400" dirty="0" err="1">
                <a:solidFill>
                  <a:schemeClr val="dk2"/>
                </a:solidFill>
                <a:latin typeface="Noto Sans KR" panose="020B0500000000000000" pitchFamily="34" charset="-127"/>
                <a:ea typeface="Noto Sans KR" panose="020B0500000000000000" pitchFamily="34" charset="-127"/>
                <a:cs typeface="Arial"/>
                <a:sym typeface="Arial"/>
              </a:rPr>
              <a:t>진채영</a:t>
            </a:r>
            <a:endParaRPr lang="ko-KR" altLang="en-US" sz="1400" dirty="0">
              <a:solidFill>
                <a:schemeClr val="dk2"/>
              </a:solidFill>
              <a:latin typeface="Noto Sans KR" panose="020B0500000000000000" pitchFamily="34" charset="-127"/>
              <a:ea typeface="Noto Sans KR" panose="020B0500000000000000" pitchFamily="34" charset="-127"/>
              <a:cs typeface="Arial"/>
              <a:sym typeface="Arial"/>
            </a:endParaRPr>
          </a:p>
        </p:txBody>
      </p:sp>
      <p:sp>
        <p:nvSpPr>
          <p:cNvPr id="34" name="Google Shape;34;p4"/>
          <p:cNvSpPr txBox="1"/>
          <p:nvPr/>
        </p:nvSpPr>
        <p:spPr>
          <a:xfrm>
            <a:off x="4791456" y="4190416"/>
            <a:ext cx="3782350" cy="669374"/>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en-US" sz="1250" i="0" u="none" strike="noStrike" cap="none" dirty="0">
                <a:latin typeface="Noto Sans KR" panose="020B0500000000000000" pitchFamily="34" charset="-127"/>
                <a:ea typeface="Noto Sans KR" panose="020B0500000000000000" pitchFamily="34" charset="-127"/>
                <a:cs typeface="Nanum Gothic"/>
                <a:sym typeface="Nanum Gothic"/>
              </a:rPr>
              <a:t>2022 </a:t>
            </a:r>
            <a:r>
              <a:rPr lang="ko-KR" altLang="en-US" sz="1250" i="0" u="none" strike="noStrike" cap="none" dirty="0" err="1">
                <a:latin typeface="Noto Sans KR" panose="020B0500000000000000" pitchFamily="34" charset="-127"/>
                <a:ea typeface="Noto Sans KR" panose="020B0500000000000000" pitchFamily="34" charset="-127"/>
                <a:cs typeface="Nanum Gothic"/>
                <a:sym typeface="Nanum Gothic"/>
              </a:rPr>
              <a:t>인공지능혁신공유대학</a:t>
            </a:r>
            <a:r>
              <a:rPr lang="ko-KR" altLang="en-US" sz="1250" i="0" u="none" strike="noStrike" cap="none" dirty="0">
                <a:latin typeface="Noto Sans KR" panose="020B0500000000000000" pitchFamily="34" charset="-127"/>
                <a:ea typeface="Noto Sans KR" panose="020B0500000000000000" pitchFamily="34" charset="-127"/>
                <a:cs typeface="Nanum Gothic"/>
                <a:sym typeface="Nanum Gothic"/>
              </a:rPr>
              <a:t> 사업 성과공유회 발표</a:t>
            </a:r>
            <a:r>
              <a:rPr lang="en-US" altLang="ko-KR" sz="1250" i="0" u="none" strike="noStrike" cap="none" dirty="0">
                <a:latin typeface="Noto Sans KR" panose="020B0500000000000000" pitchFamily="34" charset="-127"/>
                <a:ea typeface="Noto Sans KR" panose="020B0500000000000000" pitchFamily="34" charset="-127"/>
                <a:cs typeface="Nanum Gothic"/>
                <a:sym typeface="Nanum Gothic"/>
              </a:rPr>
              <a:t> </a:t>
            </a:r>
          </a:p>
          <a:p>
            <a:pPr marL="0" marR="0" lvl="0" indent="0" algn="r" rtl="0">
              <a:lnSpc>
                <a:spcPct val="150000"/>
              </a:lnSpc>
              <a:spcBef>
                <a:spcPts val="0"/>
              </a:spcBef>
              <a:spcAft>
                <a:spcPts val="0"/>
              </a:spcAft>
              <a:buNone/>
            </a:pPr>
            <a:r>
              <a:rPr lang="ko-KR" altLang="en-US" sz="1250" dirty="0">
                <a:latin typeface="Noto Sans KR" panose="020B0500000000000000" pitchFamily="34" charset="-127"/>
                <a:ea typeface="Noto Sans KR" panose="020B0500000000000000" pitchFamily="34" charset="-127"/>
                <a:cs typeface="Nanum Gothic"/>
                <a:sym typeface="Nanum Gothic"/>
              </a:rPr>
              <a:t>일</a:t>
            </a:r>
            <a:r>
              <a:rPr lang="ko-KR" altLang="en-US" sz="1250" i="0" u="none" strike="noStrike" cap="none" dirty="0">
                <a:latin typeface="Noto Sans KR" panose="020B0500000000000000" pitchFamily="34" charset="-127"/>
                <a:ea typeface="Noto Sans KR" panose="020B0500000000000000" pitchFamily="34" charset="-127"/>
                <a:cs typeface="Nanum Gothic"/>
                <a:sym typeface="Nanum Gothic"/>
              </a:rPr>
              <a:t>시 </a:t>
            </a:r>
            <a:r>
              <a:rPr lang="en-US" altLang="ko-KR" sz="1250" i="0" u="none" strike="noStrike" cap="none" dirty="0">
                <a:latin typeface="Noto Sans KR" panose="020B0500000000000000" pitchFamily="34" charset="-127"/>
                <a:ea typeface="Noto Sans KR" panose="020B0500000000000000" pitchFamily="34" charset="-127"/>
                <a:cs typeface="Nanum Gothic"/>
                <a:sym typeface="Nanum Gothic"/>
              </a:rPr>
              <a:t>: 2022.12.22(</a:t>
            </a:r>
            <a:r>
              <a:rPr lang="ko-KR" altLang="en-US" sz="1250" i="0" u="none" strike="noStrike" cap="none" dirty="0">
                <a:latin typeface="Noto Sans KR" panose="020B0500000000000000" pitchFamily="34" charset="-127"/>
                <a:ea typeface="Noto Sans KR" panose="020B0500000000000000" pitchFamily="34" charset="-127"/>
                <a:cs typeface="Nanum Gothic"/>
                <a:sym typeface="Nanum Gothic"/>
              </a:rPr>
              <a:t>목</a:t>
            </a:r>
            <a:r>
              <a:rPr lang="en-US" altLang="ko-KR" sz="1250" i="0" u="none" strike="noStrike" cap="none" dirty="0">
                <a:latin typeface="Noto Sans KR" panose="020B0500000000000000" pitchFamily="34" charset="-127"/>
                <a:ea typeface="Noto Sans KR" panose="020B0500000000000000" pitchFamily="34" charset="-127"/>
                <a:cs typeface="Nanum Gothic"/>
                <a:sym typeface="Nanum Gothic"/>
              </a:rPr>
              <a:t>)</a:t>
            </a:r>
            <a:endParaRPr lang="en-US" sz="1250" i="0" u="none" strike="noStrike" cap="none" dirty="0">
              <a:latin typeface="Noto Sans KR" panose="020B0500000000000000" pitchFamily="34" charset="-127"/>
              <a:ea typeface="Noto Sans KR" panose="020B0500000000000000" pitchFamily="34" charset="-127"/>
              <a:cs typeface="Nanum Gothic"/>
              <a:sym typeface="Nanum Gothic"/>
            </a:endParaRPr>
          </a:p>
        </p:txBody>
      </p:sp>
      <p:sp>
        <p:nvSpPr>
          <p:cNvPr id="2" name="Google Shape;38;p4">
            <a:extLst>
              <a:ext uri="{FF2B5EF4-FFF2-40B4-BE49-F238E27FC236}">
                <a16:creationId xmlns:a16="http://schemas.microsoft.com/office/drawing/2014/main" id="{5CCFC474-C7C5-F5A5-19D5-2A641C45E4C3}"/>
              </a:ext>
            </a:extLst>
          </p:cNvPr>
          <p:cNvSpPr txBox="1"/>
          <p:nvPr/>
        </p:nvSpPr>
        <p:spPr>
          <a:xfrm>
            <a:off x="1133856" y="2746350"/>
            <a:ext cx="6876288"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ko-KR" altLang="en-US" sz="1600" b="1" dirty="0">
                <a:solidFill>
                  <a:schemeClr val="dk2"/>
                </a:solidFill>
                <a:latin typeface="마루 부리 굵은" panose="020B0600000101010101" pitchFamily="50" charset="-127"/>
                <a:ea typeface="마루 부리 굵은" panose="020B0600000101010101" pitchFamily="50" charset="-127"/>
              </a:rPr>
              <a:t>랜드마크 인증을 위한 </a:t>
            </a:r>
            <a:r>
              <a:rPr lang="en-US" altLang="ko-KR" sz="1600" b="1" dirty="0">
                <a:solidFill>
                  <a:schemeClr val="dk2"/>
                </a:solidFill>
                <a:latin typeface="마루 부리 굵은" panose="020B0600000101010101" pitchFamily="50" charset="-127"/>
                <a:ea typeface="마루 부리 굵은" panose="020B0600000101010101" pitchFamily="50" charset="-127"/>
              </a:rPr>
              <a:t>Yolo </a:t>
            </a:r>
            <a:r>
              <a:rPr lang="ko-KR" altLang="en-US" sz="1600" b="1" dirty="0">
                <a:solidFill>
                  <a:schemeClr val="dk2"/>
                </a:solidFill>
                <a:latin typeface="마루 부리 굵은" panose="020B0600000101010101" pitchFamily="50" charset="-127"/>
                <a:ea typeface="마루 부리 굵은" panose="020B0600000101010101" pitchFamily="50" charset="-127"/>
              </a:rPr>
              <a:t>성능 개선</a:t>
            </a:r>
            <a:endParaRPr sz="1600" b="1" i="0" u="none" strike="noStrike" cap="none" dirty="0">
              <a:solidFill>
                <a:schemeClr val="dk2"/>
              </a:solidFill>
              <a:latin typeface="마루 부리 굵은" panose="020B0600000101010101" pitchFamily="50" charset="-127"/>
              <a:ea typeface="마루 부리 굵은" panose="020B0600000101010101" pitchFamily="50" charset="-127"/>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145;p14">
            <a:extLst>
              <a:ext uri="{FF2B5EF4-FFF2-40B4-BE49-F238E27FC236}">
                <a16:creationId xmlns:a16="http://schemas.microsoft.com/office/drawing/2014/main" id="{9EC8F996-C736-CA09-CCCD-0A41F438066F}"/>
              </a:ext>
            </a:extLst>
          </p:cNvPr>
          <p:cNvPicPr preferRelativeResize="0"/>
          <p:nvPr/>
        </p:nvPicPr>
        <p:blipFill rotWithShape="1">
          <a:blip r:embed="rId3">
            <a:alphaModFix/>
          </a:blip>
          <a:srcRect t="62010" r="63848" b="3075"/>
          <a:stretch/>
        </p:blipFill>
        <p:spPr>
          <a:xfrm>
            <a:off x="4670348" y="2011531"/>
            <a:ext cx="3755899" cy="1129582"/>
          </a:xfrm>
          <a:prstGeom prst="rect">
            <a:avLst/>
          </a:prstGeom>
          <a:noFill/>
          <a:ln>
            <a:noFill/>
          </a:ln>
        </p:spPr>
      </p:pic>
      <p:pic>
        <p:nvPicPr>
          <p:cNvPr id="8" name="Google Shape;146;p14">
            <a:extLst>
              <a:ext uri="{FF2B5EF4-FFF2-40B4-BE49-F238E27FC236}">
                <a16:creationId xmlns:a16="http://schemas.microsoft.com/office/drawing/2014/main" id="{2CD19A36-D5E1-563B-2BF9-1459FED07A2D}"/>
              </a:ext>
            </a:extLst>
          </p:cNvPr>
          <p:cNvPicPr preferRelativeResize="0"/>
          <p:nvPr/>
        </p:nvPicPr>
        <p:blipFill rotWithShape="1">
          <a:blip r:embed="rId3">
            <a:alphaModFix/>
          </a:blip>
          <a:srcRect t="1976" r="63848" b="63110"/>
          <a:stretch/>
        </p:blipFill>
        <p:spPr>
          <a:xfrm>
            <a:off x="777206" y="2011531"/>
            <a:ext cx="3755905" cy="1129575"/>
          </a:xfrm>
          <a:prstGeom prst="rect">
            <a:avLst/>
          </a:prstGeom>
          <a:noFill/>
          <a:ln>
            <a:noFill/>
          </a:ln>
        </p:spPr>
      </p:pic>
      <p:pic>
        <p:nvPicPr>
          <p:cNvPr id="9" name="Google Shape;147;p14">
            <a:extLst>
              <a:ext uri="{FF2B5EF4-FFF2-40B4-BE49-F238E27FC236}">
                <a16:creationId xmlns:a16="http://schemas.microsoft.com/office/drawing/2014/main" id="{CCE2936D-8187-5339-A61B-271A4D6C6F77}"/>
              </a:ext>
            </a:extLst>
          </p:cNvPr>
          <p:cNvPicPr preferRelativeResize="0"/>
          <p:nvPr/>
        </p:nvPicPr>
        <p:blipFill rotWithShape="1">
          <a:blip r:embed="rId4">
            <a:alphaModFix/>
          </a:blip>
          <a:srcRect t="77043"/>
          <a:stretch/>
        </p:blipFill>
        <p:spPr>
          <a:xfrm>
            <a:off x="3427069" y="3290106"/>
            <a:ext cx="1143000" cy="1176400"/>
          </a:xfrm>
          <a:prstGeom prst="rect">
            <a:avLst/>
          </a:prstGeom>
          <a:noFill/>
          <a:ln>
            <a:noFill/>
          </a:ln>
        </p:spPr>
      </p:pic>
      <p:pic>
        <p:nvPicPr>
          <p:cNvPr id="10" name="Google Shape;148;p14">
            <a:extLst>
              <a:ext uri="{FF2B5EF4-FFF2-40B4-BE49-F238E27FC236}">
                <a16:creationId xmlns:a16="http://schemas.microsoft.com/office/drawing/2014/main" id="{4D7FC764-17BA-BEEF-2328-B9DEC9F63D70}"/>
              </a:ext>
            </a:extLst>
          </p:cNvPr>
          <p:cNvPicPr preferRelativeResize="0"/>
          <p:nvPr/>
        </p:nvPicPr>
        <p:blipFill rotWithShape="1">
          <a:blip r:embed="rId4">
            <a:alphaModFix/>
          </a:blip>
          <a:srcRect t="38629" b="39328"/>
          <a:stretch/>
        </p:blipFill>
        <p:spPr>
          <a:xfrm>
            <a:off x="2110731" y="3313531"/>
            <a:ext cx="1143000" cy="1129575"/>
          </a:xfrm>
          <a:prstGeom prst="rect">
            <a:avLst/>
          </a:prstGeom>
          <a:noFill/>
          <a:ln>
            <a:noFill/>
          </a:ln>
        </p:spPr>
      </p:pic>
      <p:pic>
        <p:nvPicPr>
          <p:cNvPr id="11" name="Google Shape;149;p14">
            <a:extLst>
              <a:ext uri="{FF2B5EF4-FFF2-40B4-BE49-F238E27FC236}">
                <a16:creationId xmlns:a16="http://schemas.microsoft.com/office/drawing/2014/main" id="{195F725E-358A-52DC-8A37-BE65E4702528}"/>
              </a:ext>
            </a:extLst>
          </p:cNvPr>
          <p:cNvPicPr preferRelativeResize="0"/>
          <p:nvPr/>
        </p:nvPicPr>
        <p:blipFill rotWithShape="1">
          <a:blip r:embed="rId4">
            <a:alphaModFix/>
          </a:blip>
          <a:srcRect b="77957"/>
          <a:stretch/>
        </p:blipFill>
        <p:spPr>
          <a:xfrm>
            <a:off x="794381" y="3313531"/>
            <a:ext cx="1143000" cy="1129575"/>
          </a:xfrm>
          <a:prstGeom prst="rect">
            <a:avLst/>
          </a:prstGeom>
          <a:noFill/>
          <a:ln>
            <a:noFill/>
          </a:ln>
        </p:spPr>
      </p:pic>
      <p:pic>
        <p:nvPicPr>
          <p:cNvPr id="12" name="Google Shape;150;p14">
            <a:extLst>
              <a:ext uri="{FF2B5EF4-FFF2-40B4-BE49-F238E27FC236}">
                <a16:creationId xmlns:a16="http://schemas.microsoft.com/office/drawing/2014/main" id="{B5F69BB4-6A8C-7BD9-5FB2-A54FF7F393C5}"/>
              </a:ext>
            </a:extLst>
          </p:cNvPr>
          <p:cNvPicPr preferRelativeResize="0"/>
          <p:nvPr/>
        </p:nvPicPr>
        <p:blipFill rotWithShape="1">
          <a:blip r:embed="rId5">
            <a:alphaModFix/>
          </a:blip>
          <a:srcRect t="39284" b="38754"/>
          <a:stretch/>
        </p:blipFill>
        <p:spPr>
          <a:xfrm>
            <a:off x="4726125" y="3313531"/>
            <a:ext cx="1140900" cy="1129576"/>
          </a:xfrm>
          <a:prstGeom prst="rect">
            <a:avLst/>
          </a:prstGeom>
          <a:noFill/>
          <a:ln>
            <a:noFill/>
          </a:ln>
        </p:spPr>
      </p:pic>
      <p:pic>
        <p:nvPicPr>
          <p:cNvPr id="13" name="Google Shape;151;p14">
            <a:extLst>
              <a:ext uri="{FF2B5EF4-FFF2-40B4-BE49-F238E27FC236}">
                <a16:creationId xmlns:a16="http://schemas.microsoft.com/office/drawing/2014/main" id="{38F7CF9C-65A6-C1FE-620B-6BBC23FE3A8B}"/>
              </a:ext>
            </a:extLst>
          </p:cNvPr>
          <p:cNvPicPr preferRelativeResize="0"/>
          <p:nvPr/>
        </p:nvPicPr>
        <p:blipFill rotWithShape="1">
          <a:blip r:embed="rId5">
            <a:alphaModFix/>
          </a:blip>
          <a:srcRect t="77129" b="909"/>
          <a:stretch/>
        </p:blipFill>
        <p:spPr>
          <a:xfrm>
            <a:off x="7339233" y="3313532"/>
            <a:ext cx="1140900" cy="1129576"/>
          </a:xfrm>
          <a:prstGeom prst="rect">
            <a:avLst/>
          </a:prstGeom>
          <a:noFill/>
          <a:ln>
            <a:noFill/>
          </a:ln>
        </p:spPr>
      </p:pic>
      <p:pic>
        <p:nvPicPr>
          <p:cNvPr id="14" name="Google Shape;152;p14">
            <a:extLst>
              <a:ext uri="{FF2B5EF4-FFF2-40B4-BE49-F238E27FC236}">
                <a16:creationId xmlns:a16="http://schemas.microsoft.com/office/drawing/2014/main" id="{2D08A04B-DC33-9DBB-B550-EBFDF39E545B}"/>
              </a:ext>
            </a:extLst>
          </p:cNvPr>
          <p:cNvPicPr preferRelativeResize="0"/>
          <p:nvPr/>
        </p:nvPicPr>
        <p:blipFill rotWithShape="1">
          <a:blip r:embed="rId5">
            <a:alphaModFix/>
          </a:blip>
          <a:srcRect b="78038"/>
          <a:stretch/>
        </p:blipFill>
        <p:spPr>
          <a:xfrm>
            <a:off x="6033888" y="3290094"/>
            <a:ext cx="1140900" cy="1129576"/>
          </a:xfrm>
          <a:prstGeom prst="rect">
            <a:avLst/>
          </a:prstGeom>
          <a:noFill/>
          <a:ln>
            <a:noFill/>
          </a:ln>
        </p:spPr>
      </p:pic>
      <p:sp>
        <p:nvSpPr>
          <p:cNvPr id="23" name="Google Shape;109;p11">
            <a:extLst>
              <a:ext uri="{FF2B5EF4-FFF2-40B4-BE49-F238E27FC236}">
                <a16:creationId xmlns:a16="http://schemas.microsoft.com/office/drawing/2014/main" id="{669CF2E8-907D-B2D1-7914-25C8C31533B8}"/>
              </a:ext>
            </a:extLst>
          </p:cNvPr>
          <p:cNvSpPr txBox="1">
            <a:spLocks noGrp="1"/>
          </p:cNvSpPr>
          <p:nvPr>
            <p:ph type="body" idx="1"/>
          </p:nvPr>
        </p:nvSpPr>
        <p:spPr>
          <a:xfrm>
            <a:off x="794381" y="1271108"/>
            <a:ext cx="6582224" cy="659705"/>
          </a:xfrm>
          <a:prstGeom prst="rect">
            <a:avLst/>
          </a:prstGeom>
        </p:spPr>
        <p:txBody>
          <a:bodyPr spcFirstLastPara="1" wrap="square" lIns="68575" tIns="34275" rIns="68575" bIns="34275" anchor="t" anchorCtr="0">
            <a:normAutofit/>
          </a:bodyPr>
          <a:lstStyle/>
          <a:p>
            <a:pPr marL="0" lvl="0" indent="0" algn="l" rtl="0">
              <a:lnSpc>
                <a:spcPct val="150000"/>
              </a:lnSpc>
              <a:spcBef>
                <a:spcPts val="0"/>
              </a:spcBef>
              <a:spcAft>
                <a:spcPts val="0"/>
              </a:spcAft>
              <a:buNone/>
            </a:pPr>
            <a:r>
              <a:rPr lang="en-US" altLang="ko-KR" sz="1200" dirty="0">
                <a:solidFill>
                  <a:schemeClr val="bg2"/>
                </a:solidFill>
                <a:latin typeface="Noto Sans KR" panose="020B0500000000000000" pitchFamily="34" charset="-127"/>
                <a:ea typeface="Noto Sans KR" panose="020B0500000000000000" pitchFamily="34" charset="-127"/>
              </a:rPr>
              <a:t>train data 5000</a:t>
            </a:r>
            <a:r>
              <a:rPr lang="ko-KR" altLang="en-US" sz="1200" dirty="0">
                <a:solidFill>
                  <a:schemeClr val="bg2"/>
                </a:solidFill>
                <a:latin typeface="Noto Sans KR" panose="020B0500000000000000" pitchFamily="34" charset="-127"/>
                <a:ea typeface="Noto Sans KR" panose="020B0500000000000000" pitchFamily="34" charset="-127"/>
              </a:rPr>
              <a:t>장 이지만</a:t>
            </a:r>
            <a:r>
              <a:rPr lang="en-US" altLang="ko-KR" sz="1200" dirty="0">
                <a:solidFill>
                  <a:schemeClr val="bg2"/>
                </a:solidFill>
                <a:latin typeface="Noto Sans KR" panose="020B0500000000000000" pitchFamily="34" charset="-127"/>
                <a:ea typeface="Noto Sans KR" panose="020B0500000000000000" pitchFamily="34" charset="-127"/>
              </a:rPr>
              <a:t>, </a:t>
            </a:r>
            <a:r>
              <a:rPr lang="ko-KR" altLang="en-US" sz="1200" dirty="0">
                <a:solidFill>
                  <a:srgbClr val="C00000"/>
                </a:solidFill>
                <a:latin typeface="Noto Sans KR" panose="020B0500000000000000" pitchFamily="34" charset="-127"/>
                <a:ea typeface="Noto Sans KR" panose="020B0500000000000000" pitchFamily="34" charset="-127"/>
              </a:rPr>
              <a:t>다양성 부족</a:t>
            </a:r>
            <a:r>
              <a:rPr lang="en-US" altLang="ko-KR" sz="1200" dirty="0">
                <a:solidFill>
                  <a:srgbClr val="C00000"/>
                </a:solidFill>
                <a:latin typeface="Noto Sans KR" panose="020B0500000000000000" pitchFamily="34" charset="-127"/>
                <a:ea typeface="Noto Sans KR" panose="020B0500000000000000" pitchFamily="34" charset="-127"/>
              </a:rPr>
              <a:t>, </a:t>
            </a:r>
            <a:r>
              <a:rPr lang="ko-KR" altLang="en-US" sz="1200" dirty="0">
                <a:solidFill>
                  <a:srgbClr val="C00000"/>
                </a:solidFill>
                <a:latin typeface="Noto Sans KR" panose="020B0500000000000000" pitchFamily="34" charset="-127"/>
                <a:ea typeface="Noto Sans KR" panose="020B0500000000000000" pitchFamily="34" charset="-127"/>
              </a:rPr>
              <a:t> 유사한 사진들로 구성 </a:t>
            </a:r>
          </a:p>
          <a:p>
            <a:pPr marL="0" lvl="0" indent="0" algn="l" rtl="0">
              <a:lnSpc>
                <a:spcPct val="150000"/>
              </a:lnSpc>
              <a:spcBef>
                <a:spcPts val="0"/>
              </a:spcBef>
              <a:spcAft>
                <a:spcPts val="0"/>
              </a:spcAft>
              <a:buNone/>
            </a:pPr>
            <a:r>
              <a:rPr lang="en-US" altLang="ko-KR" sz="1200" dirty="0">
                <a:solidFill>
                  <a:schemeClr val="bg2"/>
                </a:solidFill>
                <a:latin typeface="Noto Sans KR" panose="020B0500000000000000" pitchFamily="34" charset="-127"/>
                <a:ea typeface="Noto Sans KR" panose="020B0500000000000000" pitchFamily="34" charset="-127"/>
              </a:rPr>
              <a:t>Augmentation</a:t>
            </a:r>
            <a:r>
              <a:rPr lang="ko-KR" altLang="en-US" sz="1200" dirty="0">
                <a:solidFill>
                  <a:schemeClr val="bg2"/>
                </a:solidFill>
                <a:latin typeface="Noto Sans KR" panose="020B0500000000000000" pitchFamily="34" charset="-127"/>
                <a:ea typeface="Noto Sans KR" panose="020B0500000000000000" pitchFamily="34" charset="-127"/>
              </a:rPr>
              <a:t>이 완료된 사진 </a:t>
            </a:r>
            <a:r>
              <a:rPr lang="en-US" altLang="ko-KR" sz="1200" dirty="0">
                <a:solidFill>
                  <a:schemeClr val="bg2"/>
                </a:solidFill>
                <a:latin typeface="Noto Sans KR" panose="020B0500000000000000" pitchFamily="34" charset="-127"/>
                <a:ea typeface="Noto Sans KR" panose="020B0500000000000000" pitchFamily="34" charset="-127"/>
              </a:rPr>
              <a:t>+ </a:t>
            </a:r>
            <a:r>
              <a:rPr lang="ko-KR" altLang="en-US" sz="1200" dirty="0">
                <a:solidFill>
                  <a:schemeClr val="bg2"/>
                </a:solidFill>
                <a:latin typeface="Noto Sans KR" panose="020B0500000000000000" pitchFamily="34" charset="-127"/>
                <a:ea typeface="Noto Sans KR" panose="020B0500000000000000" pitchFamily="34" charset="-127"/>
              </a:rPr>
              <a:t>원본 이미지</a:t>
            </a:r>
            <a:endParaRPr lang="ko-KR" altLang="en-US" sz="1200" dirty="0">
              <a:solidFill>
                <a:srgbClr val="C00000"/>
              </a:solidFill>
              <a:latin typeface="Noto Sans KR" panose="020B0500000000000000" pitchFamily="34" charset="-127"/>
              <a:ea typeface="Noto Sans KR" panose="020B0500000000000000" pitchFamily="34" charset="-127"/>
            </a:endParaRPr>
          </a:p>
        </p:txBody>
      </p:sp>
      <p:cxnSp>
        <p:nvCxnSpPr>
          <p:cNvPr id="3" name="Google Shape;43;p2">
            <a:extLst>
              <a:ext uri="{FF2B5EF4-FFF2-40B4-BE49-F238E27FC236}">
                <a16:creationId xmlns:a16="http://schemas.microsoft.com/office/drawing/2014/main" id="{40089DBB-CDB3-3E24-B05F-FA4F6B0F0EDF}"/>
              </a:ext>
            </a:extLst>
          </p:cNvPr>
          <p:cNvCxnSpPr>
            <a:cxnSpLocks/>
          </p:cNvCxnSpPr>
          <p:nvPr/>
        </p:nvCxnSpPr>
        <p:spPr>
          <a:xfrm>
            <a:off x="2986587" y="481412"/>
            <a:ext cx="4291510" cy="0"/>
          </a:xfrm>
          <a:prstGeom prst="straightConnector1">
            <a:avLst/>
          </a:prstGeom>
          <a:noFill/>
          <a:ln w="38100" cap="flat" cmpd="sng">
            <a:solidFill>
              <a:schemeClr val="dk1"/>
            </a:solidFill>
            <a:prstDash val="solid"/>
            <a:round/>
            <a:headEnd type="none" w="sm" len="sm"/>
            <a:tailEnd type="none" w="sm" len="sm"/>
          </a:ln>
        </p:spPr>
      </p:cxnSp>
      <p:sp>
        <p:nvSpPr>
          <p:cNvPr id="4" name="Google Shape;65;p7">
            <a:extLst>
              <a:ext uri="{FF2B5EF4-FFF2-40B4-BE49-F238E27FC236}">
                <a16:creationId xmlns:a16="http://schemas.microsoft.com/office/drawing/2014/main" id="{7FE8FE1B-3565-E71F-1B32-3E6D72020358}"/>
              </a:ext>
            </a:extLst>
          </p:cNvPr>
          <p:cNvSpPr txBox="1"/>
          <p:nvPr/>
        </p:nvSpPr>
        <p:spPr>
          <a:xfrm>
            <a:off x="623770" y="345535"/>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02. </a:t>
            </a:r>
            <a:r>
              <a:rPr lang="ko-KR" altLang="en-US" sz="1600" dirty="0">
                <a:latin typeface="마루 부리 굵은" panose="020B0600000101010101" pitchFamily="50" charset="-127"/>
                <a:ea typeface="마루 부리 굵은" panose="020B0600000101010101" pitchFamily="50" charset="-127"/>
                <a:cs typeface="Arial"/>
                <a:sym typeface="Arial"/>
              </a:rPr>
              <a:t>원인 분석</a:t>
            </a:r>
            <a:endParaRPr sz="1600" b="0" i="0" u="none" strike="noStrike" cap="none" dirty="0">
              <a:solidFill>
                <a:schemeClr val="dk2"/>
              </a:solidFill>
              <a:latin typeface="마루 부리 굵은" panose="020B0600000101010101" pitchFamily="50" charset="-127"/>
              <a:ea typeface="마루 부리 굵은" panose="020B0600000101010101" pitchFamily="50" charset="-127"/>
              <a:sym typeface="Arial"/>
            </a:endParaRPr>
          </a:p>
        </p:txBody>
      </p:sp>
      <p:sp>
        <p:nvSpPr>
          <p:cNvPr id="6" name="Google Shape;65;p7">
            <a:extLst>
              <a:ext uri="{FF2B5EF4-FFF2-40B4-BE49-F238E27FC236}">
                <a16:creationId xmlns:a16="http://schemas.microsoft.com/office/drawing/2014/main" id="{B23C3C07-8565-BE96-EB44-3889B290C9E2}"/>
              </a:ext>
            </a:extLst>
          </p:cNvPr>
          <p:cNvSpPr txBox="1"/>
          <p:nvPr/>
        </p:nvSpPr>
        <p:spPr>
          <a:xfrm>
            <a:off x="611578" y="764871"/>
            <a:ext cx="3338630"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rPr>
              <a:t>Train Data </a:t>
            </a:r>
            <a:r>
              <a:rPr lang="ko-KR" altLang="en-US"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rPr>
              <a:t>분석</a:t>
            </a:r>
            <a:r>
              <a:rPr lang="en-US" altLang="ko-K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rPr>
              <a:t>.</a:t>
            </a:r>
            <a:endParaRP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Tree>
    <p:extLst>
      <p:ext uri="{BB962C8B-B14F-4D97-AF65-F5344CB8AC3E}">
        <p14:creationId xmlns:p14="http://schemas.microsoft.com/office/powerpoint/2010/main" val="331287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60" name="Google Shape;160;p15"/>
          <p:cNvPicPr preferRelativeResize="0"/>
          <p:nvPr/>
        </p:nvPicPr>
        <p:blipFill>
          <a:blip r:embed="rId3">
            <a:alphaModFix/>
          </a:blip>
          <a:stretch>
            <a:fillRect/>
          </a:stretch>
        </p:blipFill>
        <p:spPr>
          <a:xfrm>
            <a:off x="794381" y="3294876"/>
            <a:ext cx="7829550" cy="1152525"/>
          </a:xfrm>
          <a:prstGeom prst="rect">
            <a:avLst/>
          </a:prstGeom>
          <a:noFill/>
          <a:ln>
            <a:noFill/>
          </a:ln>
        </p:spPr>
      </p:pic>
      <p:pic>
        <p:nvPicPr>
          <p:cNvPr id="161" name="Google Shape;161;p15"/>
          <p:cNvPicPr preferRelativeResize="0"/>
          <p:nvPr/>
        </p:nvPicPr>
        <p:blipFill>
          <a:blip r:embed="rId4">
            <a:alphaModFix/>
          </a:blip>
          <a:stretch>
            <a:fillRect/>
          </a:stretch>
        </p:blipFill>
        <p:spPr>
          <a:xfrm>
            <a:off x="789618" y="2003038"/>
            <a:ext cx="7839075" cy="1171575"/>
          </a:xfrm>
          <a:prstGeom prst="rect">
            <a:avLst/>
          </a:prstGeom>
          <a:noFill/>
          <a:ln>
            <a:noFill/>
          </a:ln>
        </p:spPr>
      </p:pic>
      <p:sp>
        <p:nvSpPr>
          <p:cNvPr id="5" name="Google Shape;109;p11">
            <a:extLst>
              <a:ext uri="{FF2B5EF4-FFF2-40B4-BE49-F238E27FC236}">
                <a16:creationId xmlns:a16="http://schemas.microsoft.com/office/drawing/2014/main" id="{8AB11CDF-2864-108D-D76E-7B6C64AA1411}"/>
              </a:ext>
            </a:extLst>
          </p:cNvPr>
          <p:cNvSpPr txBox="1">
            <a:spLocks noGrp="1"/>
          </p:cNvSpPr>
          <p:nvPr>
            <p:ph type="body" idx="1"/>
          </p:nvPr>
        </p:nvSpPr>
        <p:spPr>
          <a:xfrm>
            <a:off x="794381" y="1281063"/>
            <a:ext cx="6582224" cy="609269"/>
          </a:xfrm>
          <a:prstGeom prst="rect">
            <a:avLst/>
          </a:prstGeom>
        </p:spPr>
        <p:txBody>
          <a:bodyPr spcFirstLastPara="1" wrap="square" lIns="68575" tIns="34275" rIns="68575" bIns="34275" anchor="t" anchorCtr="0">
            <a:normAutofit lnSpcReduction="10000"/>
          </a:bodyPr>
          <a:lstStyle/>
          <a:p>
            <a:pPr marL="0" lvl="0" indent="0" algn="l" rtl="0">
              <a:lnSpc>
                <a:spcPct val="150000"/>
              </a:lnSpc>
              <a:spcBef>
                <a:spcPts val="0"/>
              </a:spcBef>
              <a:spcAft>
                <a:spcPts val="0"/>
              </a:spcAft>
              <a:buNone/>
            </a:pPr>
            <a:r>
              <a:rPr lang="en-US" altLang="ko-KR" sz="1200" dirty="0">
                <a:solidFill>
                  <a:srgbClr val="C00000"/>
                </a:solidFill>
                <a:latin typeface="Noto Sans KR" panose="020B0500000000000000" pitchFamily="34" charset="-127"/>
                <a:ea typeface="Noto Sans KR" panose="020B0500000000000000" pitchFamily="34" charset="-127"/>
              </a:rPr>
              <a:t>train data</a:t>
            </a:r>
            <a:r>
              <a:rPr lang="ko-KR" altLang="en-US" sz="1200" dirty="0">
                <a:solidFill>
                  <a:srgbClr val="C00000"/>
                </a:solidFill>
                <a:latin typeface="Noto Sans KR" panose="020B0500000000000000" pitchFamily="34" charset="-127"/>
                <a:ea typeface="Noto Sans KR" panose="020B0500000000000000" pitchFamily="34" charset="-127"/>
              </a:rPr>
              <a:t>와 유사한 </a:t>
            </a:r>
            <a:r>
              <a:rPr lang="ko-KR" altLang="en-US" sz="1200" dirty="0" err="1">
                <a:solidFill>
                  <a:srgbClr val="C00000"/>
                </a:solidFill>
                <a:latin typeface="Noto Sans KR" panose="020B0500000000000000" pitchFamily="34" charset="-127"/>
                <a:ea typeface="Noto Sans KR" panose="020B0500000000000000" pitchFamily="34" charset="-127"/>
              </a:rPr>
              <a:t>사진들로만</a:t>
            </a:r>
            <a:r>
              <a:rPr lang="ko-KR" altLang="en-US" sz="1200" dirty="0">
                <a:solidFill>
                  <a:srgbClr val="C00000"/>
                </a:solidFill>
                <a:latin typeface="Noto Sans KR" panose="020B0500000000000000" pitchFamily="34" charset="-127"/>
                <a:ea typeface="Noto Sans KR" panose="020B0500000000000000" pitchFamily="34" charset="-127"/>
              </a:rPr>
              <a:t> </a:t>
            </a:r>
            <a:r>
              <a:rPr lang="ko-KR" altLang="en-US" sz="1200" dirty="0">
                <a:latin typeface="Noto Sans KR" panose="020B0500000000000000" pitchFamily="34" charset="-127"/>
                <a:ea typeface="Noto Sans KR" panose="020B0500000000000000" pitchFamily="34" charset="-127"/>
              </a:rPr>
              <a:t>구성</a:t>
            </a:r>
            <a:r>
              <a:rPr lang="en-US" altLang="ko-KR" sz="1200" dirty="0">
                <a:latin typeface="Noto Sans KR" panose="020B0500000000000000" pitchFamily="34" charset="-127"/>
                <a:ea typeface="Noto Sans KR" panose="020B0500000000000000" pitchFamily="34" charset="-127"/>
              </a:rPr>
              <a:t>, </a:t>
            </a:r>
            <a:r>
              <a:rPr lang="ko-KR" altLang="en-US" sz="1200" dirty="0">
                <a:solidFill>
                  <a:srgbClr val="C00000"/>
                </a:solidFill>
                <a:latin typeface="Noto Sans KR" panose="020B0500000000000000" pitchFamily="34" charset="-127"/>
                <a:ea typeface="Noto Sans KR" panose="020B0500000000000000" pitchFamily="34" charset="-127"/>
              </a:rPr>
              <a:t>다양한 환경의 사진 부족</a:t>
            </a:r>
            <a:endParaRPr lang="en-US" altLang="ko-KR" sz="1200" dirty="0">
              <a:solidFill>
                <a:srgbClr val="C00000"/>
              </a:solidFill>
              <a:latin typeface="Noto Sans KR" panose="020B0500000000000000" pitchFamily="34" charset="-127"/>
              <a:ea typeface="Noto Sans KR" panose="020B0500000000000000" pitchFamily="34" charset="-127"/>
            </a:endParaRPr>
          </a:p>
          <a:p>
            <a:pPr marL="0" lvl="0" indent="0" algn="l" rtl="0">
              <a:lnSpc>
                <a:spcPct val="150000"/>
              </a:lnSpc>
              <a:spcBef>
                <a:spcPts val="0"/>
              </a:spcBef>
              <a:spcAft>
                <a:spcPts val="0"/>
              </a:spcAft>
              <a:buNone/>
            </a:pPr>
            <a:r>
              <a:rPr lang="ko-KR" altLang="en-US" sz="1200" dirty="0">
                <a:latin typeface="Noto Sans KR" panose="020B0500000000000000" pitchFamily="34" charset="-127"/>
                <a:ea typeface="Noto Sans KR" panose="020B0500000000000000" pitchFamily="34" charset="-127"/>
              </a:rPr>
              <a:t>실제와는 다른 성능이 높게 나옴</a:t>
            </a:r>
          </a:p>
        </p:txBody>
      </p:sp>
      <p:cxnSp>
        <p:nvCxnSpPr>
          <p:cNvPr id="2" name="Google Shape;43;p2">
            <a:extLst>
              <a:ext uri="{FF2B5EF4-FFF2-40B4-BE49-F238E27FC236}">
                <a16:creationId xmlns:a16="http://schemas.microsoft.com/office/drawing/2014/main" id="{99392F7D-5BC8-72CE-21D3-89DF15C91CA0}"/>
              </a:ext>
            </a:extLst>
          </p:cNvPr>
          <p:cNvCxnSpPr>
            <a:cxnSpLocks/>
          </p:cNvCxnSpPr>
          <p:nvPr/>
        </p:nvCxnSpPr>
        <p:spPr>
          <a:xfrm>
            <a:off x="2986587" y="481412"/>
            <a:ext cx="4291510" cy="0"/>
          </a:xfrm>
          <a:prstGeom prst="straightConnector1">
            <a:avLst/>
          </a:prstGeom>
          <a:noFill/>
          <a:ln w="38100" cap="flat" cmpd="sng">
            <a:solidFill>
              <a:schemeClr val="dk1"/>
            </a:solidFill>
            <a:prstDash val="solid"/>
            <a:round/>
            <a:headEnd type="none" w="sm" len="sm"/>
            <a:tailEnd type="none" w="sm" len="sm"/>
          </a:ln>
        </p:spPr>
      </p:cxnSp>
      <p:sp>
        <p:nvSpPr>
          <p:cNvPr id="3" name="Google Shape;65;p7">
            <a:extLst>
              <a:ext uri="{FF2B5EF4-FFF2-40B4-BE49-F238E27FC236}">
                <a16:creationId xmlns:a16="http://schemas.microsoft.com/office/drawing/2014/main" id="{31DD1901-495C-E49F-A40F-80060149E1A3}"/>
              </a:ext>
            </a:extLst>
          </p:cNvPr>
          <p:cNvSpPr txBox="1"/>
          <p:nvPr/>
        </p:nvSpPr>
        <p:spPr>
          <a:xfrm>
            <a:off x="623770" y="345535"/>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02. </a:t>
            </a:r>
            <a:r>
              <a:rPr lang="ko-KR" altLang="en-US" sz="1600" dirty="0">
                <a:latin typeface="마루 부리 굵은" panose="020B0600000101010101" pitchFamily="50" charset="-127"/>
                <a:ea typeface="마루 부리 굵은" panose="020B0600000101010101" pitchFamily="50" charset="-127"/>
                <a:cs typeface="Arial"/>
                <a:sym typeface="Arial"/>
              </a:rPr>
              <a:t>원인 분석</a:t>
            </a:r>
            <a:endParaRPr sz="1600" b="0" i="0" u="none" strike="noStrike" cap="none" dirty="0">
              <a:solidFill>
                <a:schemeClr val="dk2"/>
              </a:solidFill>
              <a:latin typeface="마루 부리 굵은" panose="020B0600000101010101" pitchFamily="50" charset="-127"/>
              <a:ea typeface="마루 부리 굵은" panose="020B0600000101010101" pitchFamily="50" charset="-127"/>
              <a:sym typeface="Arial"/>
            </a:endParaRPr>
          </a:p>
        </p:txBody>
      </p:sp>
      <p:sp>
        <p:nvSpPr>
          <p:cNvPr id="6" name="Google Shape;65;p7">
            <a:extLst>
              <a:ext uri="{FF2B5EF4-FFF2-40B4-BE49-F238E27FC236}">
                <a16:creationId xmlns:a16="http://schemas.microsoft.com/office/drawing/2014/main" id="{F14ED12B-1CBC-D8BF-F6BF-07342C2446E2}"/>
              </a:ext>
            </a:extLst>
          </p:cNvPr>
          <p:cNvSpPr txBox="1"/>
          <p:nvPr/>
        </p:nvSpPr>
        <p:spPr>
          <a:xfrm>
            <a:off x="611578" y="764871"/>
            <a:ext cx="3338630"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rPr>
              <a:t>Validation </a:t>
            </a:r>
            <a:r>
              <a:rPr lang="en-US" sz="2400" dirty="0">
                <a:solidFill>
                  <a:schemeClr val="bg2"/>
                </a:solidFill>
                <a:latin typeface="마루 부리 굵은" panose="020B0600000101010101" pitchFamily="50" charset="-127"/>
                <a:ea typeface="마루 부리 굵은" panose="020B0600000101010101" pitchFamily="50" charset="-127"/>
              </a:rPr>
              <a:t>Data</a:t>
            </a:r>
            <a:r>
              <a:rPr lang="ko-KR" altLang="en-US" sz="2400" dirty="0">
                <a:solidFill>
                  <a:schemeClr val="bg2"/>
                </a:solidFill>
                <a:latin typeface="마루 부리 굵은" panose="020B0600000101010101" pitchFamily="50" charset="-127"/>
                <a:ea typeface="마루 부리 굵은" panose="020B0600000101010101" pitchFamily="50" charset="-127"/>
              </a:rPr>
              <a:t> </a:t>
            </a:r>
            <a:r>
              <a:rPr lang="ko-KR" altLang="en-US"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rPr>
              <a:t>분석</a:t>
            </a:r>
            <a:r>
              <a:rPr lang="en-US" altLang="ko-K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rPr>
              <a:t>.</a:t>
            </a:r>
            <a:endParaRP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2" name="Google Shape;65;p7">
            <a:extLst>
              <a:ext uri="{FF2B5EF4-FFF2-40B4-BE49-F238E27FC236}">
                <a16:creationId xmlns:a16="http://schemas.microsoft.com/office/drawing/2014/main" id="{94BE0902-D94F-8617-16E6-14A3116C8EFA}"/>
              </a:ext>
            </a:extLst>
          </p:cNvPr>
          <p:cNvSpPr txBox="1"/>
          <p:nvPr/>
        </p:nvSpPr>
        <p:spPr>
          <a:xfrm>
            <a:off x="1738800" y="1998371"/>
            <a:ext cx="5666400"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altLang="ko-KR" sz="4000" dirty="0">
                <a:solidFill>
                  <a:schemeClr val="tx1"/>
                </a:solidFill>
                <a:latin typeface="마루 부리 굵은" panose="020B0600000101010101" pitchFamily="50" charset="-127"/>
                <a:ea typeface="마루 부리 굵은" panose="020B0600000101010101" pitchFamily="50" charset="-127"/>
                <a:cs typeface="Arial"/>
                <a:sym typeface="Arial"/>
              </a:rPr>
              <a:t>03. </a:t>
            </a:r>
            <a:r>
              <a:rPr lang="ko-KR" altLang="en-US" sz="4000" dirty="0">
                <a:solidFill>
                  <a:schemeClr val="bg2"/>
                </a:solidFill>
                <a:latin typeface="마루 부리 굵은" panose="020B0600000101010101" pitchFamily="50" charset="-127"/>
                <a:ea typeface="마루 부리 굵은" panose="020B0600000101010101" pitchFamily="50" charset="-127"/>
              </a:rPr>
              <a:t>문제 해결 과정</a:t>
            </a:r>
            <a:endParaRPr sz="4000" b="0" i="0" u="none" strike="noStrike" cap="none" dirty="0">
              <a:solidFill>
                <a:schemeClr val="dk2"/>
              </a:solidFill>
              <a:latin typeface="마루 부리 굵은" panose="020B0600000101010101" pitchFamily="50" charset="-127"/>
              <a:ea typeface="마루 부리 굵은" panose="020B0600000101010101" pitchFamily="50" charset="-127"/>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88" name="Google Shape;188;p17"/>
          <p:cNvSpPr txBox="1">
            <a:spLocks noGrp="1"/>
          </p:cNvSpPr>
          <p:nvPr>
            <p:ph type="title" idx="4294967295"/>
          </p:nvPr>
        </p:nvSpPr>
        <p:spPr>
          <a:xfrm>
            <a:off x="796652" y="1208361"/>
            <a:ext cx="1524000" cy="393601"/>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sz="1400" b="0" dirty="0">
                <a:latin typeface="Noto Sans KR" panose="020B0500000000000000" pitchFamily="34" charset="-127"/>
                <a:ea typeface="Noto Sans KR" panose="020B0500000000000000" pitchFamily="34" charset="-127"/>
                <a:cs typeface="Arial"/>
                <a:sym typeface="Arial"/>
              </a:rPr>
              <a:t>Yolov5 </a:t>
            </a:r>
            <a:r>
              <a:rPr lang="en-US" sz="1400" b="0" dirty="0" err="1">
                <a:latin typeface="Noto Sans KR" panose="020B0500000000000000" pitchFamily="34" charset="-127"/>
                <a:ea typeface="Noto Sans KR" panose="020B0500000000000000" pitchFamily="34" charset="-127"/>
                <a:cs typeface="Arial"/>
                <a:sym typeface="Arial"/>
              </a:rPr>
              <a:t>학습</a:t>
            </a:r>
            <a:endParaRPr sz="1400" b="0" dirty="0">
              <a:latin typeface="Noto Sans KR" panose="020B0500000000000000" pitchFamily="34" charset="-127"/>
              <a:ea typeface="Noto Sans KR" panose="020B0500000000000000" pitchFamily="34" charset="-127"/>
              <a:cs typeface="Arial"/>
              <a:sym typeface="Arial"/>
            </a:endParaRPr>
          </a:p>
        </p:txBody>
      </p:sp>
      <p:sp>
        <p:nvSpPr>
          <p:cNvPr id="190" name="Google Shape;190;p17"/>
          <p:cNvSpPr txBox="1">
            <a:spLocks noGrp="1"/>
          </p:cNvSpPr>
          <p:nvPr>
            <p:ph type="title" idx="4294967295"/>
          </p:nvPr>
        </p:nvSpPr>
        <p:spPr>
          <a:xfrm>
            <a:off x="3949384" y="1129654"/>
            <a:ext cx="1336675" cy="523181"/>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sz="1400" b="0" dirty="0">
                <a:latin typeface="Noto Sans KR" panose="020B0500000000000000" pitchFamily="34" charset="-127"/>
                <a:ea typeface="Noto Sans KR" panose="020B0500000000000000" pitchFamily="34" charset="-127"/>
                <a:cs typeface="Arial"/>
                <a:sym typeface="Arial"/>
              </a:rPr>
              <a:t> </a:t>
            </a:r>
            <a:r>
              <a:rPr lang="en-US" sz="1400" b="0" dirty="0" err="1">
                <a:latin typeface="Noto Sans KR" panose="020B0500000000000000" pitchFamily="34" charset="-127"/>
                <a:ea typeface="Noto Sans KR" panose="020B0500000000000000" pitchFamily="34" charset="-127"/>
                <a:cs typeface="Arial"/>
                <a:sym typeface="Arial"/>
              </a:rPr>
              <a:t>라벨링</a:t>
            </a:r>
            <a:r>
              <a:rPr lang="en-US" sz="1400" b="0" dirty="0">
                <a:latin typeface="Noto Sans KR" panose="020B0500000000000000" pitchFamily="34" charset="-127"/>
                <a:ea typeface="Noto Sans KR" panose="020B0500000000000000" pitchFamily="34" charset="-127"/>
                <a:cs typeface="Arial"/>
                <a:sym typeface="Arial"/>
              </a:rPr>
              <a:t> </a:t>
            </a:r>
            <a:r>
              <a:rPr lang="en-US" sz="1400" b="0" dirty="0" err="1">
                <a:latin typeface="Noto Sans KR" panose="020B0500000000000000" pitchFamily="34" charset="-127"/>
                <a:ea typeface="Noto Sans KR" panose="020B0500000000000000" pitchFamily="34" charset="-127"/>
                <a:cs typeface="Arial"/>
                <a:sym typeface="Arial"/>
              </a:rPr>
              <a:t>개선</a:t>
            </a:r>
            <a:endParaRPr sz="1400" b="0" dirty="0">
              <a:latin typeface="Noto Sans KR" panose="020B0500000000000000" pitchFamily="34" charset="-127"/>
              <a:ea typeface="Noto Sans KR" panose="020B0500000000000000" pitchFamily="34" charset="-127"/>
              <a:cs typeface="Arial"/>
              <a:sym typeface="Arial"/>
            </a:endParaRPr>
          </a:p>
        </p:txBody>
      </p:sp>
      <p:sp>
        <p:nvSpPr>
          <p:cNvPr id="191" name="Google Shape;191;p17"/>
          <p:cNvSpPr txBox="1">
            <a:spLocks noGrp="1"/>
          </p:cNvSpPr>
          <p:nvPr>
            <p:ph type="title" idx="4294967295"/>
          </p:nvPr>
        </p:nvSpPr>
        <p:spPr>
          <a:xfrm>
            <a:off x="5475752" y="1187833"/>
            <a:ext cx="1338262" cy="393601"/>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sz="1400" b="0" dirty="0" err="1">
                <a:latin typeface="Noto Sans KR" panose="020B0500000000000000" pitchFamily="34" charset="-127"/>
                <a:ea typeface="Noto Sans KR" panose="020B0500000000000000" pitchFamily="34" charset="-127"/>
                <a:cs typeface="Arial"/>
                <a:sym typeface="Arial"/>
              </a:rPr>
              <a:t>인식률</a:t>
            </a:r>
            <a:r>
              <a:rPr lang="en-US" sz="1400" b="0" dirty="0">
                <a:latin typeface="Noto Sans KR" panose="020B0500000000000000" pitchFamily="34" charset="-127"/>
                <a:ea typeface="Noto Sans KR" panose="020B0500000000000000" pitchFamily="34" charset="-127"/>
                <a:cs typeface="Arial"/>
                <a:sym typeface="Arial"/>
              </a:rPr>
              <a:t> </a:t>
            </a:r>
            <a:r>
              <a:rPr lang="en-US" sz="1400" b="0" dirty="0" err="1">
                <a:latin typeface="Noto Sans KR" panose="020B0500000000000000" pitchFamily="34" charset="-127"/>
                <a:ea typeface="Noto Sans KR" panose="020B0500000000000000" pitchFamily="34" charset="-127"/>
                <a:cs typeface="Arial"/>
                <a:sym typeface="Arial"/>
              </a:rPr>
              <a:t>개선</a:t>
            </a:r>
            <a:endParaRPr sz="1400" b="0" dirty="0">
              <a:latin typeface="Noto Sans KR" panose="020B0500000000000000" pitchFamily="34" charset="-127"/>
              <a:ea typeface="Noto Sans KR" panose="020B0500000000000000" pitchFamily="34" charset="-127"/>
              <a:cs typeface="Arial"/>
              <a:sym typeface="Arial"/>
            </a:endParaRPr>
          </a:p>
        </p:txBody>
      </p:sp>
      <p:sp>
        <p:nvSpPr>
          <p:cNvPr id="192" name="Google Shape;192;p17"/>
          <p:cNvSpPr txBox="1">
            <a:spLocks noGrp="1"/>
          </p:cNvSpPr>
          <p:nvPr>
            <p:ph type="title" idx="4294967295"/>
          </p:nvPr>
        </p:nvSpPr>
        <p:spPr>
          <a:xfrm>
            <a:off x="6966896" y="1013758"/>
            <a:ext cx="1336675" cy="754062"/>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sz="1400" b="0" dirty="0" err="1">
                <a:latin typeface="Noto Sans KR" panose="020B0500000000000000" pitchFamily="34" charset="-127"/>
                <a:ea typeface="Noto Sans KR" panose="020B0500000000000000" pitchFamily="34" charset="-127"/>
                <a:cs typeface="Arial"/>
                <a:sym typeface="Arial"/>
              </a:rPr>
              <a:t>완성</a:t>
            </a:r>
            <a:endParaRPr sz="1400" b="0" dirty="0">
              <a:latin typeface="Noto Sans KR" panose="020B0500000000000000" pitchFamily="34" charset="-127"/>
              <a:ea typeface="Noto Sans KR" panose="020B0500000000000000" pitchFamily="34" charset="-127"/>
              <a:cs typeface="Arial"/>
              <a:sym typeface="Arial"/>
            </a:endParaRPr>
          </a:p>
        </p:txBody>
      </p:sp>
      <p:grpSp>
        <p:nvGrpSpPr>
          <p:cNvPr id="7" name="그룹 6">
            <a:extLst>
              <a:ext uri="{FF2B5EF4-FFF2-40B4-BE49-F238E27FC236}">
                <a16:creationId xmlns:a16="http://schemas.microsoft.com/office/drawing/2014/main" id="{5E32EF55-6C09-3274-BC0D-61893AD2BBD5}"/>
              </a:ext>
            </a:extLst>
          </p:cNvPr>
          <p:cNvGrpSpPr/>
          <p:nvPr/>
        </p:nvGrpSpPr>
        <p:grpSpPr>
          <a:xfrm>
            <a:off x="1366476" y="1554407"/>
            <a:ext cx="6474525" cy="393613"/>
            <a:chOff x="1456234" y="1334037"/>
            <a:chExt cx="6474525" cy="393613"/>
          </a:xfrm>
        </p:grpSpPr>
        <p:cxnSp>
          <p:nvCxnSpPr>
            <p:cNvPr id="174" name="Google Shape;174;p17"/>
            <p:cNvCxnSpPr>
              <a:stCxn id="175" idx="6"/>
              <a:endCxn id="176" idx="2"/>
            </p:cNvCxnSpPr>
            <p:nvPr/>
          </p:nvCxnSpPr>
          <p:spPr>
            <a:xfrm>
              <a:off x="1806449" y="1530894"/>
              <a:ext cx="5774100" cy="0"/>
            </a:xfrm>
            <a:prstGeom prst="straightConnector1">
              <a:avLst/>
            </a:prstGeom>
            <a:noFill/>
            <a:ln w="9525" cap="flat" cmpd="sng">
              <a:solidFill>
                <a:schemeClr val="dk2"/>
              </a:solidFill>
              <a:prstDash val="solid"/>
              <a:round/>
              <a:headEnd type="none" w="med" len="med"/>
              <a:tailEnd type="none" w="med" len="med"/>
            </a:ln>
          </p:spPr>
        </p:cxnSp>
        <p:sp>
          <p:nvSpPr>
            <p:cNvPr id="180" name="Google Shape;180;p17"/>
            <p:cNvSpPr/>
            <p:nvPr/>
          </p:nvSpPr>
          <p:spPr>
            <a:xfrm>
              <a:off x="1456234" y="1334050"/>
              <a:ext cx="393600" cy="3936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a:off x="1499849" y="1377594"/>
              <a:ext cx="306600" cy="3066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p:nvPr/>
          </p:nvSpPr>
          <p:spPr>
            <a:xfrm>
              <a:off x="2954772" y="1334050"/>
              <a:ext cx="393600" cy="3936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p:nvPr/>
          </p:nvSpPr>
          <p:spPr>
            <a:xfrm>
              <a:off x="2998261" y="1377544"/>
              <a:ext cx="306600" cy="3066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4507659" y="1334050"/>
              <a:ext cx="393600" cy="3936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4551149" y="1377544"/>
              <a:ext cx="306600" cy="306600"/>
            </a:xfrm>
            <a:prstGeom prst="ellipse">
              <a:avLst/>
            </a:prstGeom>
            <a:solidFill>
              <a:srgbClr val="93C47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a:off x="6022397" y="1334037"/>
              <a:ext cx="393600" cy="3936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7"/>
            <p:cNvSpPr/>
            <p:nvPr/>
          </p:nvSpPr>
          <p:spPr>
            <a:xfrm>
              <a:off x="6065911" y="1377619"/>
              <a:ext cx="306600" cy="306600"/>
            </a:xfrm>
            <a:prstGeom prst="ellipse">
              <a:avLst/>
            </a:prstGeom>
            <a:solidFill>
              <a:srgbClr val="93C47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a:off x="7537159" y="1334037"/>
              <a:ext cx="393600" cy="3936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p:nvPr/>
          </p:nvSpPr>
          <p:spPr>
            <a:xfrm>
              <a:off x="7580649" y="1377607"/>
              <a:ext cx="306600" cy="3066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3" name="Google Shape;193;p17"/>
          <p:cNvPicPr preferRelativeResize="0"/>
          <p:nvPr/>
        </p:nvPicPr>
        <p:blipFill rotWithShape="1">
          <a:blip r:embed="rId3">
            <a:alphaModFix/>
          </a:blip>
          <a:srcRect l="12970" r="25354"/>
          <a:stretch/>
        </p:blipFill>
        <p:spPr>
          <a:xfrm>
            <a:off x="2379366" y="2480366"/>
            <a:ext cx="2069664" cy="1887675"/>
          </a:xfrm>
          <a:prstGeom prst="rect">
            <a:avLst/>
          </a:prstGeom>
          <a:noFill/>
          <a:ln>
            <a:noFill/>
          </a:ln>
        </p:spPr>
      </p:pic>
      <p:pic>
        <p:nvPicPr>
          <p:cNvPr id="194" name="Google Shape;194;p17"/>
          <p:cNvPicPr preferRelativeResize="0"/>
          <p:nvPr/>
        </p:nvPicPr>
        <p:blipFill rotWithShape="1">
          <a:blip r:embed="rId4">
            <a:alphaModFix/>
          </a:blip>
          <a:srcRect l="15238" r="40820" b="13058"/>
          <a:stretch/>
        </p:blipFill>
        <p:spPr>
          <a:xfrm>
            <a:off x="624601" y="2480366"/>
            <a:ext cx="1696051" cy="1887675"/>
          </a:xfrm>
          <a:prstGeom prst="rect">
            <a:avLst/>
          </a:prstGeom>
          <a:noFill/>
          <a:ln>
            <a:noFill/>
          </a:ln>
        </p:spPr>
      </p:pic>
      <p:pic>
        <p:nvPicPr>
          <p:cNvPr id="195" name="Google Shape;195;p17"/>
          <p:cNvPicPr preferRelativeResize="0"/>
          <p:nvPr/>
        </p:nvPicPr>
        <p:blipFill rotWithShape="1">
          <a:blip r:embed="rId5">
            <a:alphaModFix/>
          </a:blip>
          <a:srcRect t="4870"/>
          <a:stretch/>
        </p:blipFill>
        <p:spPr>
          <a:xfrm>
            <a:off x="4492954" y="2480367"/>
            <a:ext cx="1984399" cy="1887674"/>
          </a:xfrm>
          <a:prstGeom prst="rect">
            <a:avLst/>
          </a:prstGeom>
          <a:noFill/>
          <a:ln>
            <a:noFill/>
          </a:ln>
        </p:spPr>
      </p:pic>
      <p:pic>
        <p:nvPicPr>
          <p:cNvPr id="196" name="Google Shape;196;p17"/>
          <p:cNvPicPr preferRelativeResize="0"/>
          <p:nvPr/>
        </p:nvPicPr>
        <p:blipFill rotWithShape="1">
          <a:blip r:embed="rId6">
            <a:alphaModFix/>
          </a:blip>
          <a:srcRect l="17756" t="29153" r="13712" b="34148"/>
          <a:stretch/>
        </p:blipFill>
        <p:spPr>
          <a:xfrm>
            <a:off x="6521277" y="2480366"/>
            <a:ext cx="1984399" cy="1887677"/>
          </a:xfrm>
          <a:prstGeom prst="rect">
            <a:avLst/>
          </a:prstGeom>
          <a:noFill/>
          <a:ln>
            <a:noFill/>
          </a:ln>
        </p:spPr>
      </p:pic>
      <p:sp>
        <p:nvSpPr>
          <p:cNvPr id="6" name="Google Shape;191;p17">
            <a:extLst>
              <a:ext uri="{FF2B5EF4-FFF2-40B4-BE49-F238E27FC236}">
                <a16:creationId xmlns:a16="http://schemas.microsoft.com/office/drawing/2014/main" id="{D9913039-AF55-F0B0-75BB-3AD10973B9A7}"/>
              </a:ext>
            </a:extLst>
          </p:cNvPr>
          <p:cNvSpPr txBox="1">
            <a:spLocks/>
          </p:cNvSpPr>
          <p:nvPr/>
        </p:nvSpPr>
        <p:spPr>
          <a:xfrm>
            <a:off x="2438982" y="1200901"/>
            <a:ext cx="1338262" cy="393601"/>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ko-KR" altLang="en-US" sz="1400" b="0" dirty="0">
                <a:latin typeface="Noto Sans KR" panose="020B0500000000000000" pitchFamily="34" charset="-127"/>
                <a:ea typeface="Noto Sans KR" panose="020B0500000000000000" pitchFamily="34" charset="-127"/>
                <a:cs typeface="Arial"/>
                <a:sym typeface="Arial"/>
              </a:rPr>
              <a:t>데이터 추가</a:t>
            </a:r>
          </a:p>
        </p:txBody>
      </p:sp>
      <p:cxnSp>
        <p:nvCxnSpPr>
          <p:cNvPr id="2" name="Google Shape;43;p2">
            <a:extLst>
              <a:ext uri="{FF2B5EF4-FFF2-40B4-BE49-F238E27FC236}">
                <a16:creationId xmlns:a16="http://schemas.microsoft.com/office/drawing/2014/main" id="{E870F08B-3AB3-ADFB-32F1-13F28B5D9DB6}"/>
              </a:ext>
            </a:extLst>
          </p:cNvPr>
          <p:cNvCxnSpPr>
            <a:cxnSpLocks/>
          </p:cNvCxnSpPr>
          <p:nvPr/>
        </p:nvCxnSpPr>
        <p:spPr>
          <a:xfrm>
            <a:off x="2986587" y="481412"/>
            <a:ext cx="4291510" cy="0"/>
          </a:xfrm>
          <a:prstGeom prst="straightConnector1">
            <a:avLst/>
          </a:prstGeom>
          <a:noFill/>
          <a:ln w="38100" cap="flat" cmpd="sng">
            <a:solidFill>
              <a:schemeClr val="dk1"/>
            </a:solidFill>
            <a:prstDash val="solid"/>
            <a:round/>
            <a:headEnd type="none" w="sm" len="sm"/>
            <a:tailEnd type="none" w="sm" len="sm"/>
          </a:ln>
        </p:spPr>
      </p:cxnSp>
      <p:sp>
        <p:nvSpPr>
          <p:cNvPr id="3" name="Google Shape;65;p7">
            <a:extLst>
              <a:ext uri="{FF2B5EF4-FFF2-40B4-BE49-F238E27FC236}">
                <a16:creationId xmlns:a16="http://schemas.microsoft.com/office/drawing/2014/main" id="{EB5157D6-537B-AEF6-A7D2-E91DA90F293A}"/>
              </a:ext>
            </a:extLst>
          </p:cNvPr>
          <p:cNvSpPr txBox="1"/>
          <p:nvPr/>
        </p:nvSpPr>
        <p:spPr>
          <a:xfrm>
            <a:off x="623770" y="345535"/>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03. </a:t>
            </a:r>
            <a:r>
              <a:rPr lang="ko-KR" altLang="en-US" sz="1600" dirty="0">
                <a:solidFill>
                  <a:schemeClr val="bg2"/>
                </a:solidFill>
                <a:latin typeface="마루 부리 굵은" panose="020B0600000101010101" pitchFamily="50" charset="-127"/>
                <a:ea typeface="마루 부리 굵은" panose="020B0600000101010101" pitchFamily="50" charset="-127"/>
              </a:rPr>
              <a:t>문제 해결 과정</a:t>
            </a:r>
            <a:endParaRPr sz="16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13" name="Google Shape;213;p18"/>
          <p:cNvSpPr txBox="1">
            <a:spLocks noGrp="1"/>
          </p:cNvSpPr>
          <p:nvPr>
            <p:ph type="title"/>
          </p:nvPr>
        </p:nvSpPr>
        <p:spPr>
          <a:xfrm>
            <a:off x="645551" y="1313398"/>
            <a:ext cx="4451150" cy="538789"/>
          </a:xfrm>
          <a:prstGeom prst="rect">
            <a:avLst/>
          </a:prstGeom>
        </p:spPr>
        <p:txBody>
          <a:bodyPr spcFirstLastPara="1" wrap="square" lIns="68575" tIns="34275" rIns="68575" bIns="34275" anchor="t" anchorCtr="0">
            <a:normAutofit/>
          </a:bodyPr>
          <a:lstStyle/>
          <a:p>
            <a:pPr marL="0" lvl="0" indent="0" algn="ctr" rtl="0">
              <a:lnSpc>
                <a:spcPct val="100000"/>
              </a:lnSpc>
              <a:spcBef>
                <a:spcPts val="0"/>
              </a:spcBef>
              <a:spcAft>
                <a:spcPts val="0"/>
              </a:spcAft>
              <a:buNone/>
            </a:pPr>
            <a:r>
              <a:rPr lang="en-US" sz="1400" b="0" dirty="0">
                <a:solidFill>
                  <a:srgbClr val="C00000"/>
                </a:solidFill>
                <a:latin typeface="Noto Sans KR" panose="020B0500000000000000" pitchFamily="34" charset="-127"/>
                <a:ea typeface="Noto Sans KR" panose="020B0500000000000000" pitchFamily="34" charset="-127"/>
                <a:cs typeface="Arial"/>
                <a:sym typeface="Arial"/>
              </a:rPr>
              <a:t>overfitting </a:t>
            </a:r>
            <a:r>
              <a:rPr lang="en-US" sz="1400" b="0" dirty="0" err="1">
                <a:solidFill>
                  <a:srgbClr val="C00000"/>
                </a:solidFill>
                <a:latin typeface="Noto Sans KR" panose="020B0500000000000000" pitchFamily="34" charset="-127"/>
                <a:ea typeface="Noto Sans KR" panose="020B0500000000000000" pitchFamily="34" charset="-127"/>
                <a:cs typeface="Arial"/>
                <a:sym typeface="Arial"/>
              </a:rPr>
              <a:t>문제</a:t>
            </a:r>
            <a:r>
              <a:rPr lang="en-US" sz="1400" b="0" dirty="0">
                <a:solidFill>
                  <a:srgbClr val="C00000"/>
                </a:solidFill>
                <a:latin typeface="Noto Sans KR" panose="020B0500000000000000" pitchFamily="34" charset="-127"/>
                <a:ea typeface="Noto Sans KR" panose="020B0500000000000000" pitchFamily="34" charset="-127"/>
                <a:cs typeface="Arial"/>
                <a:sym typeface="Arial"/>
              </a:rPr>
              <a:t> </a:t>
            </a:r>
            <a:r>
              <a:rPr lang="en-US" sz="1400" b="0" dirty="0" err="1">
                <a:solidFill>
                  <a:srgbClr val="C00000"/>
                </a:solidFill>
                <a:latin typeface="Noto Sans KR" panose="020B0500000000000000" pitchFamily="34" charset="-127"/>
                <a:ea typeface="Noto Sans KR" panose="020B0500000000000000" pitchFamily="34" charset="-127"/>
                <a:cs typeface="Arial"/>
                <a:sym typeface="Arial"/>
              </a:rPr>
              <a:t>발생</a:t>
            </a:r>
            <a:r>
              <a:rPr lang="en-US" sz="1400" b="0" dirty="0">
                <a:solidFill>
                  <a:srgbClr val="C00000"/>
                </a:solidFill>
                <a:latin typeface="Noto Sans KR" panose="020B0500000000000000" pitchFamily="34" charset="-127"/>
                <a:ea typeface="Noto Sans KR" panose="020B0500000000000000" pitchFamily="34" charset="-127"/>
                <a:cs typeface="Arial"/>
                <a:sym typeface="Arial"/>
              </a:rPr>
              <a:t> </a:t>
            </a:r>
            <a:br>
              <a:rPr lang="en-US" sz="1400" b="0" dirty="0">
                <a:solidFill>
                  <a:srgbClr val="FF0000"/>
                </a:solidFill>
                <a:latin typeface="Noto Sans KR" panose="020B0500000000000000" pitchFamily="34" charset="-127"/>
                <a:ea typeface="Noto Sans KR" panose="020B0500000000000000" pitchFamily="34" charset="-127"/>
                <a:cs typeface="Arial"/>
                <a:sym typeface="Arial"/>
              </a:rPr>
            </a:br>
            <a:r>
              <a:rPr lang="en-US" sz="1400" b="0" dirty="0" err="1">
                <a:solidFill>
                  <a:schemeClr val="bg2"/>
                </a:solidFill>
                <a:latin typeface="Noto Sans KR" panose="020B0500000000000000" pitchFamily="34" charset="-127"/>
                <a:ea typeface="Noto Sans KR" panose="020B0500000000000000" pitchFamily="34" charset="-127"/>
                <a:cs typeface="Arial"/>
                <a:sym typeface="Arial"/>
              </a:rPr>
              <a:t>동영상</a:t>
            </a:r>
            <a:r>
              <a:rPr lang="en-US" sz="1400" b="0" dirty="0">
                <a:solidFill>
                  <a:schemeClr val="bg2"/>
                </a:solidFill>
                <a:latin typeface="Noto Sans KR" panose="020B0500000000000000" pitchFamily="34" charset="-127"/>
                <a:ea typeface="Noto Sans KR" panose="020B0500000000000000" pitchFamily="34" charset="-127"/>
                <a:cs typeface="Arial"/>
                <a:sym typeface="Arial"/>
              </a:rPr>
              <a:t> </a:t>
            </a:r>
            <a:r>
              <a:rPr lang="en-US" sz="1400" b="0" dirty="0" err="1">
                <a:solidFill>
                  <a:schemeClr val="bg2"/>
                </a:solidFill>
                <a:latin typeface="Noto Sans KR" panose="020B0500000000000000" pitchFamily="34" charset="-127"/>
                <a:ea typeface="Noto Sans KR" panose="020B0500000000000000" pitchFamily="34" charset="-127"/>
                <a:cs typeface="Arial"/>
                <a:sym typeface="Arial"/>
              </a:rPr>
              <a:t>데이터</a:t>
            </a:r>
            <a:r>
              <a:rPr lang="en-US" sz="1400" b="0" dirty="0">
                <a:solidFill>
                  <a:schemeClr val="bg2"/>
                </a:solidFill>
                <a:latin typeface="Noto Sans KR" panose="020B0500000000000000" pitchFamily="34" charset="-127"/>
                <a:ea typeface="Noto Sans KR" panose="020B0500000000000000" pitchFamily="34" charset="-127"/>
                <a:cs typeface="Arial"/>
                <a:sym typeface="Arial"/>
              </a:rPr>
              <a:t> </a:t>
            </a:r>
            <a:r>
              <a:rPr lang="en-US" sz="1400" b="0" dirty="0" err="1">
                <a:solidFill>
                  <a:schemeClr val="bg2"/>
                </a:solidFill>
                <a:latin typeface="Noto Sans KR" panose="020B0500000000000000" pitchFamily="34" charset="-127"/>
                <a:ea typeface="Noto Sans KR" panose="020B0500000000000000" pitchFamily="34" charset="-127"/>
                <a:cs typeface="Arial"/>
                <a:sym typeface="Arial"/>
              </a:rPr>
              <a:t>라벨링</a:t>
            </a:r>
            <a:r>
              <a:rPr lang="en-US" sz="1400" b="0" dirty="0">
                <a:solidFill>
                  <a:schemeClr val="bg2"/>
                </a:solidFill>
                <a:latin typeface="Noto Sans KR" panose="020B0500000000000000" pitchFamily="34" charset="-127"/>
                <a:ea typeface="Noto Sans KR" panose="020B0500000000000000" pitchFamily="34" charset="-127"/>
                <a:cs typeface="Arial"/>
                <a:sym typeface="Arial"/>
              </a:rPr>
              <a:t> → </a:t>
            </a:r>
            <a:r>
              <a:rPr lang="ko-KR" altLang="en-US" sz="1400" b="0" dirty="0">
                <a:solidFill>
                  <a:schemeClr val="bg2"/>
                </a:solidFill>
                <a:latin typeface="Noto Sans KR" panose="020B0500000000000000" pitchFamily="34" charset="-127"/>
                <a:ea typeface="Noto Sans KR" panose="020B0500000000000000" pitchFamily="34" charset="-127"/>
                <a:cs typeface="Arial"/>
                <a:sym typeface="Arial"/>
              </a:rPr>
              <a:t>사진 데이터로 </a:t>
            </a:r>
            <a:r>
              <a:rPr lang="en-US" sz="1400" b="0" dirty="0" err="1">
                <a:solidFill>
                  <a:schemeClr val="bg2"/>
                </a:solidFill>
                <a:latin typeface="Noto Sans KR" panose="020B0500000000000000" pitchFamily="34" charset="-127"/>
                <a:ea typeface="Noto Sans KR" panose="020B0500000000000000" pitchFamily="34" charset="-127"/>
                <a:cs typeface="Arial"/>
                <a:sym typeface="Arial"/>
              </a:rPr>
              <a:t>변경</a:t>
            </a:r>
            <a:endParaRPr sz="1400" b="0" dirty="0">
              <a:solidFill>
                <a:schemeClr val="bg2"/>
              </a:solidFill>
              <a:latin typeface="Noto Sans KR" panose="020B0500000000000000" pitchFamily="34" charset="-127"/>
              <a:ea typeface="Noto Sans KR" panose="020B0500000000000000" pitchFamily="34" charset="-127"/>
              <a:cs typeface="Arial"/>
              <a:sym typeface="Arial"/>
            </a:endParaRPr>
          </a:p>
          <a:p>
            <a:pPr marL="0" lvl="0" indent="0" algn="ctr" rtl="0">
              <a:lnSpc>
                <a:spcPct val="100000"/>
              </a:lnSpc>
              <a:spcBef>
                <a:spcPts val="0"/>
              </a:spcBef>
              <a:spcAft>
                <a:spcPts val="0"/>
              </a:spcAft>
              <a:buNone/>
            </a:pPr>
            <a:endParaRPr sz="1400" b="0" dirty="0">
              <a:solidFill>
                <a:schemeClr val="bg2"/>
              </a:solidFill>
              <a:latin typeface="Noto Sans KR" panose="020B0500000000000000" pitchFamily="34" charset="-127"/>
              <a:ea typeface="Noto Sans KR" panose="020B0500000000000000" pitchFamily="34" charset="-127"/>
              <a:cs typeface="Arial"/>
              <a:sym typeface="Arial"/>
            </a:endParaRPr>
          </a:p>
          <a:p>
            <a:pPr marL="0" lvl="0" indent="0" algn="ctr" rtl="0">
              <a:lnSpc>
                <a:spcPct val="100000"/>
              </a:lnSpc>
              <a:spcBef>
                <a:spcPts val="0"/>
              </a:spcBef>
              <a:spcAft>
                <a:spcPts val="0"/>
              </a:spcAft>
              <a:buNone/>
            </a:pPr>
            <a:endParaRPr sz="1400" b="0" dirty="0">
              <a:solidFill>
                <a:schemeClr val="bg2"/>
              </a:solidFill>
              <a:latin typeface="Noto Sans KR" panose="020B0500000000000000" pitchFamily="34" charset="-127"/>
              <a:ea typeface="Noto Sans KR" panose="020B0500000000000000" pitchFamily="34" charset="-127"/>
              <a:cs typeface="Arial"/>
              <a:sym typeface="Arial"/>
            </a:endParaRPr>
          </a:p>
        </p:txBody>
      </p:sp>
      <p:grpSp>
        <p:nvGrpSpPr>
          <p:cNvPr id="222" name="Google Shape;222;p18"/>
          <p:cNvGrpSpPr/>
          <p:nvPr/>
        </p:nvGrpSpPr>
        <p:grpSpPr>
          <a:xfrm>
            <a:off x="645551" y="1964117"/>
            <a:ext cx="4451150" cy="1606909"/>
            <a:chOff x="143375" y="1886054"/>
            <a:chExt cx="4451150" cy="1606909"/>
          </a:xfrm>
        </p:grpSpPr>
        <p:pic>
          <p:nvPicPr>
            <p:cNvPr id="223" name="Google Shape;223;p18"/>
            <p:cNvPicPr preferRelativeResize="0"/>
            <p:nvPr/>
          </p:nvPicPr>
          <p:blipFill>
            <a:blip r:embed="rId3">
              <a:alphaModFix/>
            </a:blip>
            <a:stretch>
              <a:fillRect/>
            </a:stretch>
          </p:blipFill>
          <p:spPr>
            <a:xfrm>
              <a:off x="2368950" y="1886054"/>
              <a:ext cx="2225575" cy="1606909"/>
            </a:xfrm>
            <a:prstGeom prst="rect">
              <a:avLst/>
            </a:prstGeom>
            <a:noFill/>
            <a:ln>
              <a:noFill/>
            </a:ln>
          </p:spPr>
        </p:pic>
        <p:pic>
          <p:nvPicPr>
            <p:cNvPr id="224" name="Google Shape;224;p18"/>
            <p:cNvPicPr preferRelativeResize="0"/>
            <p:nvPr/>
          </p:nvPicPr>
          <p:blipFill rotWithShape="1">
            <a:blip r:embed="rId4">
              <a:alphaModFix/>
            </a:blip>
            <a:srcRect b="13614"/>
            <a:stretch/>
          </p:blipFill>
          <p:spPr>
            <a:xfrm>
              <a:off x="143375" y="1890175"/>
              <a:ext cx="2225575" cy="1598663"/>
            </a:xfrm>
            <a:prstGeom prst="rect">
              <a:avLst/>
            </a:prstGeom>
            <a:noFill/>
            <a:ln>
              <a:noFill/>
            </a:ln>
          </p:spPr>
        </p:pic>
      </p:grpSp>
      <p:grpSp>
        <p:nvGrpSpPr>
          <p:cNvPr id="7" name="그룹 6">
            <a:extLst>
              <a:ext uri="{FF2B5EF4-FFF2-40B4-BE49-F238E27FC236}">
                <a16:creationId xmlns:a16="http://schemas.microsoft.com/office/drawing/2014/main" id="{9404696E-F025-2184-1057-4CA74401BA20}"/>
              </a:ext>
            </a:extLst>
          </p:cNvPr>
          <p:cNvGrpSpPr/>
          <p:nvPr/>
        </p:nvGrpSpPr>
        <p:grpSpPr>
          <a:xfrm>
            <a:off x="5150195" y="1318998"/>
            <a:ext cx="3772079" cy="2269538"/>
            <a:chOff x="5066375" y="1345625"/>
            <a:chExt cx="3772079" cy="2269538"/>
          </a:xfrm>
        </p:grpSpPr>
        <p:pic>
          <p:nvPicPr>
            <p:cNvPr id="225" name="Google Shape;225;p18"/>
            <p:cNvPicPr preferRelativeResize="0"/>
            <p:nvPr/>
          </p:nvPicPr>
          <p:blipFill rotWithShape="1">
            <a:blip r:embed="rId5">
              <a:alphaModFix/>
            </a:blip>
            <a:srcRect l="50383" r="10272" b="68247"/>
            <a:stretch/>
          </p:blipFill>
          <p:spPr>
            <a:xfrm>
              <a:off x="5076124" y="1926696"/>
              <a:ext cx="3712588" cy="526337"/>
            </a:xfrm>
            <a:prstGeom prst="rect">
              <a:avLst/>
            </a:prstGeom>
            <a:noFill/>
            <a:ln>
              <a:noFill/>
            </a:ln>
          </p:spPr>
        </p:pic>
        <p:pic>
          <p:nvPicPr>
            <p:cNvPr id="226" name="Google Shape;226;p18"/>
            <p:cNvPicPr preferRelativeResize="0"/>
            <p:nvPr/>
          </p:nvPicPr>
          <p:blipFill rotWithShape="1">
            <a:blip r:embed="rId5">
              <a:alphaModFix/>
            </a:blip>
            <a:srcRect t="49177" r="60129" b="19070"/>
            <a:stretch/>
          </p:blipFill>
          <p:spPr>
            <a:xfrm>
              <a:off x="5066375" y="2507741"/>
              <a:ext cx="3762330" cy="526337"/>
            </a:xfrm>
            <a:prstGeom prst="rect">
              <a:avLst/>
            </a:prstGeom>
            <a:noFill/>
            <a:ln>
              <a:noFill/>
            </a:ln>
          </p:spPr>
        </p:pic>
        <p:pic>
          <p:nvPicPr>
            <p:cNvPr id="227" name="Google Shape;227;p18"/>
            <p:cNvPicPr preferRelativeResize="0"/>
            <p:nvPr/>
          </p:nvPicPr>
          <p:blipFill rotWithShape="1">
            <a:blip r:embed="rId5">
              <a:alphaModFix/>
            </a:blip>
            <a:srcRect r="60656" b="68245"/>
            <a:stretch/>
          </p:blipFill>
          <p:spPr>
            <a:xfrm>
              <a:off x="5076124" y="1345625"/>
              <a:ext cx="3712588" cy="526363"/>
            </a:xfrm>
            <a:prstGeom prst="rect">
              <a:avLst/>
            </a:prstGeom>
            <a:noFill/>
            <a:ln>
              <a:noFill/>
            </a:ln>
          </p:spPr>
        </p:pic>
        <p:pic>
          <p:nvPicPr>
            <p:cNvPr id="228" name="Google Shape;228;p18"/>
            <p:cNvPicPr preferRelativeResize="0"/>
            <p:nvPr/>
          </p:nvPicPr>
          <p:blipFill rotWithShape="1">
            <a:blip r:embed="rId5">
              <a:alphaModFix/>
            </a:blip>
            <a:srcRect l="50384" t="49177" r="9744" b="19068"/>
            <a:stretch/>
          </p:blipFill>
          <p:spPr>
            <a:xfrm>
              <a:off x="5076124" y="3088800"/>
              <a:ext cx="3762330" cy="526363"/>
            </a:xfrm>
            <a:prstGeom prst="rect">
              <a:avLst/>
            </a:prstGeom>
            <a:noFill/>
            <a:ln>
              <a:noFill/>
            </a:ln>
          </p:spPr>
        </p:pic>
      </p:grpSp>
      <p:sp>
        <p:nvSpPr>
          <p:cNvPr id="8" name="Google Shape;217;p18">
            <a:extLst>
              <a:ext uri="{FF2B5EF4-FFF2-40B4-BE49-F238E27FC236}">
                <a16:creationId xmlns:a16="http://schemas.microsoft.com/office/drawing/2014/main" id="{4516AF99-996C-F6C8-2891-B9D316884958}"/>
              </a:ext>
            </a:extLst>
          </p:cNvPr>
          <p:cNvSpPr txBox="1">
            <a:spLocks/>
          </p:cNvSpPr>
          <p:nvPr/>
        </p:nvSpPr>
        <p:spPr>
          <a:xfrm>
            <a:off x="1100637" y="4079299"/>
            <a:ext cx="1222375" cy="652463"/>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en-US" sz="900">
                <a:latin typeface="Noto Sans KR" panose="020B0500000000000000" pitchFamily="34" charset="-127"/>
                <a:ea typeface="Noto Sans KR" panose="020B0500000000000000" pitchFamily="34" charset="-127"/>
                <a:cs typeface="Arial"/>
                <a:sym typeface="Arial"/>
              </a:rPr>
              <a:t>YoLov5  </a:t>
            </a:r>
            <a:r>
              <a:rPr lang="ko-KR" altLang="en-US" sz="900">
                <a:latin typeface="Noto Sans KR" panose="020B0500000000000000" pitchFamily="34" charset="-127"/>
                <a:ea typeface="Noto Sans KR" panose="020B0500000000000000" pitchFamily="34" charset="-127"/>
                <a:cs typeface="Arial"/>
                <a:sym typeface="Arial"/>
              </a:rPr>
              <a:t>학습 </a:t>
            </a:r>
            <a:endParaRPr lang="ko-KR" altLang="en-US" sz="900" dirty="0">
              <a:latin typeface="Noto Sans KR" panose="020B0500000000000000" pitchFamily="34" charset="-127"/>
              <a:ea typeface="Noto Sans KR" panose="020B0500000000000000" pitchFamily="34" charset="-127"/>
              <a:cs typeface="Arial"/>
              <a:sym typeface="Arial"/>
            </a:endParaRPr>
          </a:p>
        </p:txBody>
      </p:sp>
      <p:sp>
        <p:nvSpPr>
          <p:cNvPr id="9" name="Google Shape;218;p18">
            <a:extLst>
              <a:ext uri="{FF2B5EF4-FFF2-40B4-BE49-F238E27FC236}">
                <a16:creationId xmlns:a16="http://schemas.microsoft.com/office/drawing/2014/main" id="{CB9ECCAA-3217-3ED5-B75C-4B67D76F0B55}"/>
              </a:ext>
            </a:extLst>
          </p:cNvPr>
          <p:cNvSpPr txBox="1">
            <a:spLocks/>
          </p:cNvSpPr>
          <p:nvPr/>
        </p:nvSpPr>
        <p:spPr>
          <a:xfrm>
            <a:off x="2524310" y="4079299"/>
            <a:ext cx="1223963" cy="652463"/>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ko-KR" altLang="en-US" sz="800" b="0">
                <a:latin typeface="Noto Sans KR" panose="020B0500000000000000" pitchFamily="34" charset="-127"/>
                <a:ea typeface="Noto Sans KR" panose="020B0500000000000000" pitchFamily="34" charset="-127"/>
                <a:cs typeface="Arial"/>
                <a:sym typeface="Arial"/>
              </a:rPr>
              <a:t>데이터 추가</a:t>
            </a:r>
            <a:endParaRPr lang="ko-KR" altLang="en-US" sz="800" b="0" dirty="0">
              <a:latin typeface="Noto Sans KR" panose="020B0500000000000000" pitchFamily="34" charset="-127"/>
              <a:ea typeface="Noto Sans KR" panose="020B0500000000000000" pitchFamily="34" charset="-127"/>
              <a:cs typeface="Arial"/>
              <a:sym typeface="Arial"/>
            </a:endParaRPr>
          </a:p>
        </p:txBody>
      </p:sp>
      <p:sp>
        <p:nvSpPr>
          <p:cNvPr id="10" name="Google Shape;219;p18">
            <a:extLst>
              <a:ext uri="{FF2B5EF4-FFF2-40B4-BE49-F238E27FC236}">
                <a16:creationId xmlns:a16="http://schemas.microsoft.com/office/drawing/2014/main" id="{0FE76EE4-3264-896F-91D5-8E9CC69D5B6F}"/>
              </a:ext>
            </a:extLst>
          </p:cNvPr>
          <p:cNvSpPr txBox="1">
            <a:spLocks/>
          </p:cNvSpPr>
          <p:nvPr/>
        </p:nvSpPr>
        <p:spPr>
          <a:xfrm>
            <a:off x="4015169" y="4087967"/>
            <a:ext cx="1222375" cy="652463"/>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ko-KR" altLang="en-US" sz="800" b="0">
                <a:latin typeface="Noto Sans KR" panose="020B0500000000000000" pitchFamily="34" charset="-127"/>
                <a:ea typeface="Noto Sans KR" panose="020B0500000000000000" pitchFamily="34" charset="-127"/>
                <a:cs typeface="Arial"/>
                <a:sym typeface="Arial"/>
              </a:rPr>
              <a:t>라벨링 개선</a:t>
            </a:r>
            <a:endParaRPr lang="ko-KR" altLang="en-US" sz="800" b="0" dirty="0">
              <a:latin typeface="Noto Sans KR" panose="020B0500000000000000" pitchFamily="34" charset="-127"/>
              <a:ea typeface="Noto Sans KR" panose="020B0500000000000000" pitchFamily="34" charset="-127"/>
              <a:cs typeface="Arial"/>
              <a:sym typeface="Arial"/>
            </a:endParaRPr>
          </a:p>
        </p:txBody>
      </p:sp>
      <p:sp>
        <p:nvSpPr>
          <p:cNvPr id="11" name="Google Shape;220;p18">
            <a:extLst>
              <a:ext uri="{FF2B5EF4-FFF2-40B4-BE49-F238E27FC236}">
                <a16:creationId xmlns:a16="http://schemas.microsoft.com/office/drawing/2014/main" id="{C073950A-6D01-DEA8-23C6-B9282B734214}"/>
              </a:ext>
            </a:extLst>
          </p:cNvPr>
          <p:cNvSpPr txBox="1">
            <a:spLocks/>
          </p:cNvSpPr>
          <p:nvPr/>
        </p:nvSpPr>
        <p:spPr>
          <a:xfrm>
            <a:off x="4927862" y="4072605"/>
            <a:ext cx="1990725" cy="654050"/>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ko-KR" altLang="en-US" sz="800" b="0">
                <a:latin typeface="Noto Sans KR" panose="020B0500000000000000" pitchFamily="34" charset="-127"/>
                <a:ea typeface="Noto Sans KR" panose="020B0500000000000000" pitchFamily="34" charset="-127"/>
                <a:cs typeface="Arial"/>
                <a:sym typeface="Arial"/>
              </a:rPr>
              <a:t>인식률 개선</a:t>
            </a:r>
            <a:endParaRPr lang="ko-KR" altLang="en-US" sz="800" b="0" dirty="0">
              <a:latin typeface="Noto Sans KR" panose="020B0500000000000000" pitchFamily="34" charset="-127"/>
              <a:ea typeface="Noto Sans KR" panose="020B0500000000000000" pitchFamily="34" charset="-127"/>
              <a:cs typeface="Arial"/>
              <a:sym typeface="Arial"/>
            </a:endParaRPr>
          </a:p>
        </p:txBody>
      </p:sp>
      <p:sp>
        <p:nvSpPr>
          <p:cNvPr id="12" name="Google Shape;221;p18">
            <a:extLst>
              <a:ext uri="{FF2B5EF4-FFF2-40B4-BE49-F238E27FC236}">
                <a16:creationId xmlns:a16="http://schemas.microsoft.com/office/drawing/2014/main" id="{3CC434CC-540D-2E77-19F4-AC6C125D02AE}"/>
              </a:ext>
            </a:extLst>
          </p:cNvPr>
          <p:cNvSpPr txBox="1">
            <a:spLocks/>
          </p:cNvSpPr>
          <p:nvPr/>
        </p:nvSpPr>
        <p:spPr>
          <a:xfrm>
            <a:off x="6726817" y="4083491"/>
            <a:ext cx="1222375" cy="652463"/>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ko-KR" altLang="en-US" sz="800" b="0">
                <a:latin typeface="Noto Sans KR" panose="020B0500000000000000" pitchFamily="34" charset="-127"/>
                <a:ea typeface="Noto Sans KR" panose="020B0500000000000000" pitchFamily="34" charset="-127"/>
                <a:cs typeface="Arial"/>
                <a:sym typeface="Arial"/>
              </a:rPr>
              <a:t>완성</a:t>
            </a:r>
            <a:endParaRPr lang="ko-KR" altLang="en-US" sz="800" b="0" dirty="0">
              <a:latin typeface="Noto Sans KR" panose="020B0500000000000000" pitchFamily="34" charset="-127"/>
              <a:ea typeface="Noto Sans KR" panose="020B0500000000000000" pitchFamily="34" charset="-127"/>
              <a:cs typeface="Arial"/>
              <a:sym typeface="Arial"/>
            </a:endParaRPr>
          </a:p>
        </p:txBody>
      </p:sp>
      <p:grpSp>
        <p:nvGrpSpPr>
          <p:cNvPr id="13" name="그룹 12">
            <a:extLst>
              <a:ext uri="{FF2B5EF4-FFF2-40B4-BE49-F238E27FC236}">
                <a16:creationId xmlns:a16="http://schemas.microsoft.com/office/drawing/2014/main" id="{AD738BBA-7E4F-8D7A-1B5A-D3A171B2037F}"/>
              </a:ext>
            </a:extLst>
          </p:cNvPr>
          <p:cNvGrpSpPr/>
          <p:nvPr/>
        </p:nvGrpSpPr>
        <p:grpSpPr>
          <a:xfrm>
            <a:off x="1574420" y="3894027"/>
            <a:ext cx="5924225" cy="340511"/>
            <a:chOff x="1622776" y="4125050"/>
            <a:chExt cx="5924225" cy="340511"/>
          </a:xfrm>
        </p:grpSpPr>
        <p:cxnSp>
          <p:nvCxnSpPr>
            <p:cNvPr id="14" name="Google Shape;201;p18">
              <a:extLst>
                <a:ext uri="{FF2B5EF4-FFF2-40B4-BE49-F238E27FC236}">
                  <a16:creationId xmlns:a16="http://schemas.microsoft.com/office/drawing/2014/main" id="{5093A523-1923-ACBB-E092-D7BA38207120}"/>
                </a:ext>
              </a:extLst>
            </p:cNvPr>
            <p:cNvCxnSpPr>
              <a:stCxn id="16" idx="6"/>
              <a:endCxn id="24" idx="2"/>
            </p:cNvCxnSpPr>
            <p:nvPr/>
          </p:nvCxnSpPr>
          <p:spPr>
            <a:xfrm>
              <a:off x="1943185" y="4295347"/>
              <a:ext cx="5283600" cy="0"/>
            </a:xfrm>
            <a:prstGeom prst="straightConnector1">
              <a:avLst/>
            </a:prstGeom>
            <a:noFill/>
            <a:ln w="9525" cap="flat" cmpd="sng">
              <a:solidFill>
                <a:schemeClr val="dk2"/>
              </a:solidFill>
              <a:prstDash val="solid"/>
              <a:round/>
              <a:headEnd type="none" w="med" len="med"/>
              <a:tailEnd type="none" w="med" len="med"/>
            </a:ln>
          </p:spPr>
        </p:cxnSp>
        <p:sp>
          <p:nvSpPr>
            <p:cNvPr id="15" name="Google Shape;205;p18">
              <a:extLst>
                <a:ext uri="{FF2B5EF4-FFF2-40B4-BE49-F238E27FC236}">
                  <a16:creationId xmlns:a16="http://schemas.microsoft.com/office/drawing/2014/main" id="{1D022FFB-B2D8-3EE7-6F0D-6E13ED4F48B0}"/>
                </a:ext>
              </a:extLst>
            </p:cNvPr>
            <p:cNvSpPr/>
            <p:nvPr/>
          </p:nvSpPr>
          <p:spPr>
            <a:xfrm>
              <a:off x="1622776" y="4125061"/>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2;p18">
              <a:extLst>
                <a:ext uri="{FF2B5EF4-FFF2-40B4-BE49-F238E27FC236}">
                  <a16:creationId xmlns:a16="http://schemas.microsoft.com/office/drawing/2014/main" id="{B400B839-DE5E-47E6-4443-EFE64CEF5832}"/>
                </a:ext>
              </a:extLst>
            </p:cNvPr>
            <p:cNvSpPr/>
            <p:nvPr/>
          </p:nvSpPr>
          <p:spPr>
            <a:xfrm>
              <a:off x="1662685" y="4162747"/>
              <a:ext cx="280500" cy="2652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6;p18">
              <a:extLst>
                <a:ext uri="{FF2B5EF4-FFF2-40B4-BE49-F238E27FC236}">
                  <a16:creationId xmlns:a16="http://schemas.microsoft.com/office/drawing/2014/main" id="{8FDC8A64-05BE-DDBD-B157-43F0B63C114C}"/>
                </a:ext>
              </a:extLst>
            </p:cNvPr>
            <p:cNvSpPr/>
            <p:nvPr/>
          </p:nvSpPr>
          <p:spPr>
            <a:xfrm>
              <a:off x="2993982" y="4125061"/>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7;p18">
              <a:extLst>
                <a:ext uri="{FF2B5EF4-FFF2-40B4-BE49-F238E27FC236}">
                  <a16:creationId xmlns:a16="http://schemas.microsoft.com/office/drawing/2014/main" id="{798C9709-5849-67F4-56A2-951423B898D4}"/>
                </a:ext>
              </a:extLst>
            </p:cNvPr>
            <p:cNvSpPr/>
            <p:nvPr/>
          </p:nvSpPr>
          <p:spPr>
            <a:xfrm>
              <a:off x="3033776" y="4162704"/>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p18">
              <a:extLst>
                <a:ext uri="{FF2B5EF4-FFF2-40B4-BE49-F238E27FC236}">
                  <a16:creationId xmlns:a16="http://schemas.microsoft.com/office/drawing/2014/main" id="{C293BCB1-7A6A-0A3C-869B-B05A93DA54C0}"/>
                </a:ext>
              </a:extLst>
            </p:cNvPr>
            <p:cNvSpPr/>
            <p:nvPr/>
          </p:nvSpPr>
          <p:spPr>
            <a:xfrm>
              <a:off x="4414920" y="4125061"/>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9;p18">
              <a:extLst>
                <a:ext uri="{FF2B5EF4-FFF2-40B4-BE49-F238E27FC236}">
                  <a16:creationId xmlns:a16="http://schemas.microsoft.com/office/drawing/2014/main" id="{F66C2795-31CF-1FA1-8C5E-C3A6996007E8}"/>
                </a:ext>
              </a:extLst>
            </p:cNvPr>
            <p:cNvSpPr/>
            <p:nvPr/>
          </p:nvSpPr>
          <p:spPr>
            <a:xfrm>
              <a:off x="4454714" y="4162704"/>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0;p18">
              <a:extLst>
                <a:ext uri="{FF2B5EF4-FFF2-40B4-BE49-F238E27FC236}">
                  <a16:creationId xmlns:a16="http://schemas.microsoft.com/office/drawing/2014/main" id="{8B1CB0E9-2C88-956C-18FA-53DC121D0F06}"/>
                </a:ext>
              </a:extLst>
            </p:cNvPr>
            <p:cNvSpPr/>
            <p:nvPr/>
          </p:nvSpPr>
          <p:spPr>
            <a:xfrm>
              <a:off x="5800949" y="4125050"/>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1;p18">
              <a:extLst>
                <a:ext uri="{FF2B5EF4-FFF2-40B4-BE49-F238E27FC236}">
                  <a16:creationId xmlns:a16="http://schemas.microsoft.com/office/drawing/2014/main" id="{8D06BEBF-E383-3287-E4A7-B7E67D1BCF03}"/>
                </a:ext>
              </a:extLst>
            </p:cNvPr>
            <p:cNvSpPr/>
            <p:nvPr/>
          </p:nvSpPr>
          <p:spPr>
            <a:xfrm>
              <a:off x="5840743" y="4162704"/>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2;p18">
              <a:extLst>
                <a:ext uri="{FF2B5EF4-FFF2-40B4-BE49-F238E27FC236}">
                  <a16:creationId xmlns:a16="http://schemas.microsoft.com/office/drawing/2014/main" id="{D2C69A49-9197-F7F5-5768-2192AB987B43}"/>
                </a:ext>
              </a:extLst>
            </p:cNvPr>
            <p:cNvSpPr/>
            <p:nvPr/>
          </p:nvSpPr>
          <p:spPr>
            <a:xfrm>
              <a:off x="7187001" y="4125050"/>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p18">
              <a:extLst>
                <a:ext uri="{FF2B5EF4-FFF2-40B4-BE49-F238E27FC236}">
                  <a16:creationId xmlns:a16="http://schemas.microsoft.com/office/drawing/2014/main" id="{F0ABA156-532C-3B19-E957-79F015811C53}"/>
                </a:ext>
              </a:extLst>
            </p:cNvPr>
            <p:cNvSpPr/>
            <p:nvPr/>
          </p:nvSpPr>
          <p:spPr>
            <a:xfrm>
              <a:off x="7226796" y="4162758"/>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 name="Google Shape;43;p2">
            <a:extLst>
              <a:ext uri="{FF2B5EF4-FFF2-40B4-BE49-F238E27FC236}">
                <a16:creationId xmlns:a16="http://schemas.microsoft.com/office/drawing/2014/main" id="{7A4F3CB8-3F94-B188-D9AF-E7C67BC9652F}"/>
              </a:ext>
            </a:extLst>
          </p:cNvPr>
          <p:cNvCxnSpPr>
            <a:cxnSpLocks/>
          </p:cNvCxnSpPr>
          <p:nvPr/>
        </p:nvCxnSpPr>
        <p:spPr>
          <a:xfrm>
            <a:off x="2986587" y="481412"/>
            <a:ext cx="4291510" cy="0"/>
          </a:xfrm>
          <a:prstGeom prst="straightConnector1">
            <a:avLst/>
          </a:prstGeom>
          <a:noFill/>
          <a:ln w="38100" cap="flat" cmpd="sng">
            <a:solidFill>
              <a:schemeClr val="dk1"/>
            </a:solidFill>
            <a:prstDash val="solid"/>
            <a:round/>
            <a:headEnd type="none" w="sm" len="sm"/>
            <a:tailEnd type="none" w="sm" len="sm"/>
          </a:ln>
        </p:spPr>
      </p:cxnSp>
      <p:sp>
        <p:nvSpPr>
          <p:cNvPr id="3" name="Google Shape;65;p7">
            <a:extLst>
              <a:ext uri="{FF2B5EF4-FFF2-40B4-BE49-F238E27FC236}">
                <a16:creationId xmlns:a16="http://schemas.microsoft.com/office/drawing/2014/main" id="{6905723E-42DB-783B-D9CA-63BF9719BA66}"/>
              </a:ext>
            </a:extLst>
          </p:cNvPr>
          <p:cNvSpPr txBox="1"/>
          <p:nvPr/>
        </p:nvSpPr>
        <p:spPr>
          <a:xfrm>
            <a:off x="623770" y="345535"/>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03. </a:t>
            </a:r>
            <a:r>
              <a:rPr lang="ko-KR" altLang="en-US" sz="1600" dirty="0">
                <a:solidFill>
                  <a:schemeClr val="bg2"/>
                </a:solidFill>
                <a:latin typeface="마루 부리 굵은" panose="020B0600000101010101" pitchFamily="50" charset="-127"/>
                <a:ea typeface="마루 부리 굵은" panose="020B0600000101010101" pitchFamily="50" charset="-127"/>
              </a:rPr>
              <a:t>문제 해결 과정</a:t>
            </a:r>
            <a:endParaRPr sz="16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
        <p:nvSpPr>
          <p:cNvPr id="4" name="Google Shape;65;p7">
            <a:extLst>
              <a:ext uri="{FF2B5EF4-FFF2-40B4-BE49-F238E27FC236}">
                <a16:creationId xmlns:a16="http://schemas.microsoft.com/office/drawing/2014/main" id="{E260819F-D967-3F38-0712-A4BF103B59E8}"/>
              </a:ext>
            </a:extLst>
          </p:cNvPr>
          <p:cNvSpPr txBox="1"/>
          <p:nvPr/>
        </p:nvSpPr>
        <p:spPr>
          <a:xfrm>
            <a:off x="611578" y="764871"/>
            <a:ext cx="3338630"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2400" dirty="0">
                <a:solidFill>
                  <a:schemeClr val="bg2"/>
                </a:solidFill>
                <a:latin typeface="마루 부리 굵은" panose="020B0600000101010101" pitchFamily="50" charset="-127"/>
                <a:ea typeface="마루 부리 굵은" panose="020B0600000101010101" pitchFamily="50" charset="-127"/>
              </a:rPr>
              <a:t>1) Yolov5 </a:t>
            </a:r>
            <a:r>
              <a:rPr lang="ko-KR" altLang="en-US" sz="2400" dirty="0">
                <a:solidFill>
                  <a:schemeClr val="bg2"/>
                </a:solidFill>
                <a:latin typeface="마루 부리 굵은" panose="020B0600000101010101" pitchFamily="50" charset="-127"/>
                <a:ea typeface="마루 부리 굵은" panose="020B0600000101010101" pitchFamily="50" charset="-127"/>
              </a:rPr>
              <a:t>학습</a:t>
            </a:r>
            <a:endParaRP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cxnSp>
        <p:nvCxnSpPr>
          <p:cNvPr id="6" name="Straight Arrow Connector 5">
            <a:extLst>
              <a:ext uri="{FF2B5EF4-FFF2-40B4-BE49-F238E27FC236}">
                <a16:creationId xmlns:a16="http://schemas.microsoft.com/office/drawing/2014/main" id="{7A8F6961-0D1F-3C76-196F-1CF6C560DF45}"/>
              </a:ext>
            </a:extLst>
          </p:cNvPr>
          <p:cNvCxnSpPr/>
          <p:nvPr/>
        </p:nvCxnSpPr>
        <p:spPr>
          <a:xfrm flipV="1">
            <a:off x="3876430" y="3566901"/>
            <a:ext cx="0" cy="2344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8" name="Google Shape;238;p19"/>
          <p:cNvPicPr preferRelativeResize="0"/>
          <p:nvPr/>
        </p:nvPicPr>
        <p:blipFill>
          <a:blip r:embed="rId3">
            <a:alphaModFix/>
          </a:blip>
          <a:stretch>
            <a:fillRect/>
          </a:stretch>
        </p:blipFill>
        <p:spPr>
          <a:xfrm>
            <a:off x="4989090" y="1569338"/>
            <a:ext cx="1993995" cy="1997424"/>
          </a:xfrm>
          <a:prstGeom prst="rect">
            <a:avLst/>
          </a:prstGeom>
          <a:noFill/>
          <a:ln>
            <a:noFill/>
          </a:ln>
        </p:spPr>
      </p:pic>
      <p:pic>
        <p:nvPicPr>
          <p:cNvPr id="239" name="Google Shape;239;p19"/>
          <p:cNvPicPr preferRelativeResize="0"/>
          <p:nvPr/>
        </p:nvPicPr>
        <p:blipFill>
          <a:blip r:embed="rId4">
            <a:alphaModFix/>
          </a:blip>
          <a:stretch>
            <a:fillRect/>
          </a:stretch>
        </p:blipFill>
        <p:spPr>
          <a:xfrm>
            <a:off x="7042539" y="1569338"/>
            <a:ext cx="1123551" cy="1997424"/>
          </a:xfrm>
          <a:prstGeom prst="rect">
            <a:avLst/>
          </a:prstGeom>
          <a:noFill/>
          <a:ln>
            <a:noFill/>
          </a:ln>
        </p:spPr>
      </p:pic>
      <p:sp>
        <p:nvSpPr>
          <p:cNvPr id="3" name="Google Shape;217;p18">
            <a:extLst>
              <a:ext uri="{FF2B5EF4-FFF2-40B4-BE49-F238E27FC236}">
                <a16:creationId xmlns:a16="http://schemas.microsoft.com/office/drawing/2014/main" id="{018D72BA-0B57-432F-6E4A-AC99A28C3587}"/>
              </a:ext>
            </a:extLst>
          </p:cNvPr>
          <p:cNvSpPr txBox="1">
            <a:spLocks/>
          </p:cNvSpPr>
          <p:nvPr/>
        </p:nvSpPr>
        <p:spPr>
          <a:xfrm>
            <a:off x="1100637" y="4079299"/>
            <a:ext cx="1222375" cy="652463"/>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en-US" sz="900">
                <a:latin typeface="Noto Sans KR" panose="020B0500000000000000" pitchFamily="34" charset="-127"/>
                <a:ea typeface="Noto Sans KR" panose="020B0500000000000000" pitchFamily="34" charset="-127"/>
                <a:cs typeface="Arial"/>
                <a:sym typeface="Arial"/>
              </a:rPr>
              <a:t>YoLov5  </a:t>
            </a:r>
            <a:r>
              <a:rPr lang="ko-KR" altLang="en-US" sz="900">
                <a:latin typeface="Noto Sans KR" panose="020B0500000000000000" pitchFamily="34" charset="-127"/>
                <a:ea typeface="Noto Sans KR" panose="020B0500000000000000" pitchFamily="34" charset="-127"/>
                <a:cs typeface="Arial"/>
                <a:sym typeface="Arial"/>
              </a:rPr>
              <a:t>학습 </a:t>
            </a:r>
            <a:endParaRPr lang="ko-KR" altLang="en-US" sz="900" dirty="0">
              <a:latin typeface="Noto Sans KR" panose="020B0500000000000000" pitchFamily="34" charset="-127"/>
              <a:ea typeface="Noto Sans KR" panose="020B0500000000000000" pitchFamily="34" charset="-127"/>
              <a:cs typeface="Arial"/>
              <a:sym typeface="Arial"/>
            </a:endParaRPr>
          </a:p>
        </p:txBody>
      </p:sp>
      <p:sp>
        <p:nvSpPr>
          <p:cNvPr id="4" name="Google Shape;218;p18">
            <a:extLst>
              <a:ext uri="{FF2B5EF4-FFF2-40B4-BE49-F238E27FC236}">
                <a16:creationId xmlns:a16="http://schemas.microsoft.com/office/drawing/2014/main" id="{51D6B9FC-B381-C59C-7B27-9FE649B14A23}"/>
              </a:ext>
            </a:extLst>
          </p:cNvPr>
          <p:cNvSpPr txBox="1">
            <a:spLocks/>
          </p:cNvSpPr>
          <p:nvPr/>
        </p:nvSpPr>
        <p:spPr>
          <a:xfrm>
            <a:off x="2524310" y="4079299"/>
            <a:ext cx="1223963" cy="652463"/>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ko-KR" altLang="en-US" sz="800" b="0">
                <a:latin typeface="Noto Sans KR" panose="020B0500000000000000" pitchFamily="34" charset="-127"/>
                <a:ea typeface="Noto Sans KR" panose="020B0500000000000000" pitchFamily="34" charset="-127"/>
                <a:cs typeface="Arial"/>
                <a:sym typeface="Arial"/>
              </a:rPr>
              <a:t>데이터 추가</a:t>
            </a:r>
            <a:endParaRPr lang="ko-KR" altLang="en-US" sz="800" b="0" dirty="0">
              <a:latin typeface="Noto Sans KR" panose="020B0500000000000000" pitchFamily="34" charset="-127"/>
              <a:ea typeface="Noto Sans KR" panose="020B0500000000000000" pitchFamily="34" charset="-127"/>
              <a:cs typeface="Arial"/>
              <a:sym typeface="Arial"/>
            </a:endParaRPr>
          </a:p>
        </p:txBody>
      </p:sp>
      <p:sp>
        <p:nvSpPr>
          <p:cNvPr id="5" name="Google Shape;219;p18">
            <a:extLst>
              <a:ext uri="{FF2B5EF4-FFF2-40B4-BE49-F238E27FC236}">
                <a16:creationId xmlns:a16="http://schemas.microsoft.com/office/drawing/2014/main" id="{785A6AF8-454A-AF72-1297-DC997EF86A69}"/>
              </a:ext>
            </a:extLst>
          </p:cNvPr>
          <p:cNvSpPr txBox="1">
            <a:spLocks/>
          </p:cNvSpPr>
          <p:nvPr/>
        </p:nvSpPr>
        <p:spPr>
          <a:xfrm>
            <a:off x="4015169" y="4087967"/>
            <a:ext cx="1222375" cy="652463"/>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ko-KR" altLang="en-US" sz="800" b="0">
                <a:latin typeface="Noto Sans KR" panose="020B0500000000000000" pitchFamily="34" charset="-127"/>
                <a:ea typeface="Noto Sans KR" panose="020B0500000000000000" pitchFamily="34" charset="-127"/>
                <a:cs typeface="Arial"/>
                <a:sym typeface="Arial"/>
              </a:rPr>
              <a:t>라벨링 개선</a:t>
            </a:r>
            <a:endParaRPr lang="ko-KR" altLang="en-US" sz="800" b="0" dirty="0">
              <a:latin typeface="Noto Sans KR" panose="020B0500000000000000" pitchFamily="34" charset="-127"/>
              <a:ea typeface="Noto Sans KR" panose="020B0500000000000000" pitchFamily="34" charset="-127"/>
              <a:cs typeface="Arial"/>
              <a:sym typeface="Arial"/>
            </a:endParaRPr>
          </a:p>
        </p:txBody>
      </p:sp>
      <p:sp>
        <p:nvSpPr>
          <p:cNvPr id="6" name="Google Shape;220;p18">
            <a:extLst>
              <a:ext uri="{FF2B5EF4-FFF2-40B4-BE49-F238E27FC236}">
                <a16:creationId xmlns:a16="http://schemas.microsoft.com/office/drawing/2014/main" id="{15B23F1A-75C6-1F10-DA3B-FB7C81ABCC20}"/>
              </a:ext>
            </a:extLst>
          </p:cNvPr>
          <p:cNvSpPr txBox="1">
            <a:spLocks/>
          </p:cNvSpPr>
          <p:nvPr/>
        </p:nvSpPr>
        <p:spPr>
          <a:xfrm>
            <a:off x="4927862" y="4072605"/>
            <a:ext cx="1990725" cy="654050"/>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ko-KR" altLang="en-US" sz="800" b="0">
                <a:latin typeface="Noto Sans KR" panose="020B0500000000000000" pitchFamily="34" charset="-127"/>
                <a:ea typeface="Noto Sans KR" panose="020B0500000000000000" pitchFamily="34" charset="-127"/>
                <a:cs typeface="Arial"/>
                <a:sym typeface="Arial"/>
              </a:rPr>
              <a:t>인식률 개선</a:t>
            </a:r>
            <a:endParaRPr lang="ko-KR" altLang="en-US" sz="800" b="0" dirty="0">
              <a:latin typeface="Noto Sans KR" panose="020B0500000000000000" pitchFamily="34" charset="-127"/>
              <a:ea typeface="Noto Sans KR" panose="020B0500000000000000" pitchFamily="34" charset="-127"/>
              <a:cs typeface="Arial"/>
              <a:sym typeface="Arial"/>
            </a:endParaRPr>
          </a:p>
        </p:txBody>
      </p:sp>
      <p:sp>
        <p:nvSpPr>
          <p:cNvPr id="7" name="Google Shape;221;p18">
            <a:extLst>
              <a:ext uri="{FF2B5EF4-FFF2-40B4-BE49-F238E27FC236}">
                <a16:creationId xmlns:a16="http://schemas.microsoft.com/office/drawing/2014/main" id="{BB133C2B-0F47-8E81-5853-362DB6C76B53}"/>
              </a:ext>
            </a:extLst>
          </p:cNvPr>
          <p:cNvSpPr txBox="1">
            <a:spLocks/>
          </p:cNvSpPr>
          <p:nvPr/>
        </p:nvSpPr>
        <p:spPr>
          <a:xfrm>
            <a:off x="6726817" y="4083491"/>
            <a:ext cx="1222375" cy="652463"/>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ko-KR" altLang="en-US" sz="800" b="0">
                <a:latin typeface="Noto Sans KR" panose="020B0500000000000000" pitchFamily="34" charset="-127"/>
                <a:ea typeface="Noto Sans KR" panose="020B0500000000000000" pitchFamily="34" charset="-127"/>
                <a:cs typeface="Arial"/>
                <a:sym typeface="Arial"/>
              </a:rPr>
              <a:t>완성</a:t>
            </a:r>
            <a:endParaRPr lang="ko-KR" altLang="en-US" sz="800" b="0" dirty="0">
              <a:latin typeface="Noto Sans KR" panose="020B0500000000000000" pitchFamily="34" charset="-127"/>
              <a:ea typeface="Noto Sans KR" panose="020B0500000000000000" pitchFamily="34" charset="-127"/>
              <a:cs typeface="Arial"/>
              <a:sym typeface="Arial"/>
            </a:endParaRPr>
          </a:p>
        </p:txBody>
      </p:sp>
      <p:grpSp>
        <p:nvGrpSpPr>
          <p:cNvPr id="8" name="그룹 7">
            <a:extLst>
              <a:ext uri="{FF2B5EF4-FFF2-40B4-BE49-F238E27FC236}">
                <a16:creationId xmlns:a16="http://schemas.microsoft.com/office/drawing/2014/main" id="{4D02F160-311B-0E4B-EA88-56C538B51120}"/>
              </a:ext>
            </a:extLst>
          </p:cNvPr>
          <p:cNvGrpSpPr/>
          <p:nvPr/>
        </p:nvGrpSpPr>
        <p:grpSpPr>
          <a:xfrm>
            <a:off x="1574420" y="3894027"/>
            <a:ext cx="5924225" cy="340511"/>
            <a:chOff x="1622776" y="4125050"/>
            <a:chExt cx="5924225" cy="340511"/>
          </a:xfrm>
        </p:grpSpPr>
        <p:cxnSp>
          <p:nvCxnSpPr>
            <p:cNvPr id="9" name="Google Shape;201;p18">
              <a:extLst>
                <a:ext uri="{FF2B5EF4-FFF2-40B4-BE49-F238E27FC236}">
                  <a16:creationId xmlns:a16="http://schemas.microsoft.com/office/drawing/2014/main" id="{6A44B5D9-EAF7-4244-A09C-6D399D26AB4C}"/>
                </a:ext>
              </a:extLst>
            </p:cNvPr>
            <p:cNvCxnSpPr>
              <a:stCxn id="11" idx="6"/>
              <a:endCxn id="19" idx="2"/>
            </p:cNvCxnSpPr>
            <p:nvPr/>
          </p:nvCxnSpPr>
          <p:spPr>
            <a:xfrm>
              <a:off x="1943185" y="4295347"/>
              <a:ext cx="5283600" cy="0"/>
            </a:xfrm>
            <a:prstGeom prst="straightConnector1">
              <a:avLst/>
            </a:prstGeom>
            <a:noFill/>
            <a:ln w="9525" cap="flat" cmpd="sng">
              <a:solidFill>
                <a:schemeClr val="dk2"/>
              </a:solidFill>
              <a:prstDash val="solid"/>
              <a:round/>
              <a:headEnd type="none" w="med" len="med"/>
              <a:tailEnd type="none" w="med" len="med"/>
            </a:ln>
          </p:spPr>
        </p:cxnSp>
        <p:sp>
          <p:nvSpPr>
            <p:cNvPr id="10" name="Google Shape;205;p18">
              <a:extLst>
                <a:ext uri="{FF2B5EF4-FFF2-40B4-BE49-F238E27FC236}">
                  <a16:creationId xmlns:a16="http://schemas.microsoft.com/office/drawing/2014/main" id="{1F8A30E3-24B2-CFE4-DE7E-FE8F3B479A85}"/>
                </a:ext>
              </a:extLst>
            </p:cNvPr>
            <p:cNvSpPr/>
            <p:nvPr/>
          </p:nvSpPr>
          <p:spPr>
            <a:xfrm>
              <a:off x="1622776" y="4125061"/>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2;p18">
              <a:extLst>
                <a:ext uri="{FF2B5EF4-FFF2-40B4-BE49-F238E27FC236}">
                  <a16:creationId xmlns:a16="http://schemas.microsoft.com/office/drawing/2014/main" id="{FCB6DBC4-AF55-7A38-D0F9-6F9D2087150A}"/>
                </a:ext>
              </a:extLst>
            </p:cNvPr>
            <p:cNvSpPr/>
            <p:nvPr/>
          </p:nvSpPr>
          <p:spPr>
            <a:xfrm>
              <a:off x="1662685" y="4162747"/>
              <a:ext cx="280500" cy="2652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6;p18">
              <a:extLst>
                <a:ext uri="{FF2B5EF4-FFF2-40B4-BE49-F238E27FC236}">
                  <a16:creationId xmlns:a16="http://schemas.microsoft.com/office/drawing/2014/main" id="{73E84ACB-A1EC-CCA8-8552-5E0E841AC649}"/>
                </a:ext>
              </a:extLst>
            </p:cNvPr>
            <p:cNvSpPr/>
            <p:nvPr/>
          </p:nvSpPr>
          <p:spPr>
            <a:xfrm>
              <a:off x="2993982" y="4125061"/>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7;p18">
              <a:extLst>
                <a:ext uri="{FF2B5EF4-FFF2-40B4-BE49-F238E27FC236}">
                  <a16:creationId xmlns:a16="http://schemas.microsoft.com/office/drawing/2014/main" id="{D44CFFBD-BAAC-04D2-D95E-8426235B24CB}"/>
                </a:ext>
              </a:extLst>
            </p:cNvPr>
            <p:cNvSpPr/>
            <p:nvPr/>
          </p:nvSpPr>
          <p:spPr>
            <a:xfrm>
              <a:off x="3033776" y="4162704"/>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p18">
              <a:extLst>
                <a:ext uri="{FF2B5EF4-FFF2-40B4-BE49-F238E27FC236}">
                  <a16:creationId xmlns:a16="http://schemas.microsoft.com/office/drawing/2014/main" id="{595B44F8-0F94-68D0-6CC4-7A72A2C58578}"/>
                </a:ext>
              </a:extLst>
            </p:cNvPr>
            <p:cNvSpPr/>
            <p:nvPr/>
          </p:nvSpPr>
          <p:spPr>
            <a:xfrm>
              <a:off x="4414920" y="4125061"/>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8">
              <a:extLst>
                <a:ext uri="{FF2B5EF4-FFF2-40B4-BE49-F238E27FC236}">
                  <a16:creationId xmlns:a16="http://schemas.microsoft.com/office/drawing/2014/main" id="{0A890867-9F8B-E01E-27F4-D3D721E36995}"/>
                </a:ext>
              </a:extLst>
            </p:cNvPr>
            <p:cNvSpPr/>
            <p:nvPr/>
          </p:nvSpPr>
          <p:spPr>
            <a:xfrm>
              <a:off x="4454714" y="4162704"/>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0;p18">
              <a:extLst>
                <a:ext uri="{FF2B5EF4-FFF2-40B4-BE49-F238E27FC236}">
                  <a16:creationId xmlns:a16="http://schemas.microsoft.com/office/drawing/2014/main" id="{9DBA3F01-ED34-5E25-D6E9-9D0A2BDDBB8D}"/>
                </a:ext>
              </a:extLst>
            </p:cNvPr>
            <p:cNvSpPr/>
            <p:nvPr/>
          </p:nvSpPr>
          <p:spPr>
            <a:xfrm>
              <a:off x="5800949" y="4125050"/>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1;p18">
              <a:extLst>
                <a:ext uri="{FF2B5EF4-FFF2-40B4-BE49-F238E27FC236}">
                  <a16:creationId xmlns:a16="http://schemas.microsoft.com/office/drawing/2014/main" id="{34DCDE1C-F09C-DCDD-C73F-00682903098D}"/>
                </a:ext>
              </a:extLst>
            </p:cNvPr>
            <p:cNvSpPr/>
            <p:nvPr/>
          </p:nvSpPr>
          <p:spPr>
            <a:xfrm>
              <a:off x="5840743" y="4162704"/>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2;p18">
              <a:extLst>
                <a:ext uri="{FF2B5EF4-FFF2-40B4-BE49-F238E27FC236}">
                  <a16:creationId xmlns:a16="http://schemas.microsoft.com/office/drawing/2014/main" id="{5C3B6C31-8DDE-CA38-868E-27E4EC2BDE0E}"/>
                </a:ext>
              </a:extLst>
            </p:cNvPr>
            <p:cNvSpPr/>
            <p:nvPr/>
          </p:nvSpPr>
          <p:spPr>
            <a:xfrm>
              <a:off x="7187001" y="4125050"/>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p18">
              <a:extLst>
                <a:ext uri="{FF2B5EF4-FFF2-40B4-BE49-F238E27FC236}">
                  <a16:creationId xmlns:a16="http://schemas.microsoft.com/office/drawing/2014/main" id="{3F6C4B7E-7FF8-DB0F-E34C-E7ED379849A0}"/>
                </a:ext>
              </a:extLst>
            </p:cNvPr>
            <p:cNvSpPr/>
            <p:nvPr/>
          </p:nvSpPr>
          <p:spPr>
            <a:xfrm>
              <a:off x="7226796" y="4162758"/>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13;p18">
            <a:extLst>
              <a:ext uri="{FF2B5EF4-FFF2-40B4-BE49-F238E27FC236}">
                <a16:creationId xmlns:a16="http://schemas.microsoft.com/office/drawing/2014/main" id="{7FA0ADC5-8A6D-1840-261E-2B7334A30A7D}"/>
              </a:ext>
            </a:extLst>
          </p:cNvPr>
          <p:cNvSpPr txBox="1">
            <a:spLocks/>
          </p:cNvSpPr>
          <p:nvPr/>
        </p:nvSpPr>
        <p:spPr>
          <a:xfrm>
            <a:off x="424753" y="1833960"/>
            <a:ext cx="4503109" cy="1698326"/>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lnSpc>
                <a:spcPct val="150000"/>
              </a:lnSpc>
            </a:pPr>
            <a:r>
              <a:rPr lang="ko-KR" altLang="en-US" sz="1400" b="0" dirty="0">
                <a:solidFill>
                  <a:srgbClr val="C00000"/>
                </a:solidFill>
                <a:latin typeface="Noto Sans KR" panose="020B0500000000000000" pitchFamily="34" charset="-127"/>
                <a:ea typeface="Noto Sans KR" panose="020B0500000000000000" pitchFamily="34" charset="-127"/>
                <a:cs typeface="Arial"/>
                <a:sym typeface="Arial"/>
              </a:rPr>
              <a:t>낮은 </a:t>
            </a:r>
            <a:r>
              <a:rPr lang="ko-KR" altLang="en-US" sz="1400" b="0" dirty="0" err="1">
                <a:solidFill>
                  <a:srgbClr val="C00000"/>
                </a:solidFill>
                <a:latin typeface="Noto Sans KR" panose="020B0500000000000000" pitchFamily="34" charset="-127"/>
                <a:ea typeface="Noto Sans KR" panose="020B0500000000000000" pitchFamily="34" charset="-127"/>
                <a:cs typeface="Arial"/>
                <a:sym typeface="Arial"/>
              </a:rPr>
              <a:t>일청담</a:t>
            </a:r>
            <a:r>
              <a:rPr lang="ko-KR" altLang="en-US" sz="1400" b="0" dirty="0">
                <a:solidFill>
                  <a:srgbClr val="C00000"/>
                </a:solidFill>
                <a:latin typeface="Noto Sans KR" panose="020B0500000000000000" pitchFamily="34" charset="-127"/>
                <a:ea typeface="Noto Sans KR" panose="020B0500000000000000" pitchFamily="34" charset="-127"/>
                <a:cs typeface="Arial"/>
                <a:sym typeface="Arial"/>
              </a:rPr>
              <a:t> 인식률</a:t>
            </a:r>
            <a:r>
              <a:rPr lang="en-US" altLang="ko-KR" sz="1400" b="0" dirty="0">
                <a:solidFill>
                  <a:schemeClr val="bg2"/>
                </a:solidFill>
                <a:latin typeface="Noto Sans KR" panose="020B0500000000000000" pitchFamily="34" charset="-127"/>
                <a:ea typeface="Noto Sans KR" panose="020B0500000000000000" pitchFamily="34" charset="-127"/>
                <a:cs typeface="Arial"/>
                <a:sym typeface="Arial"/>
              </a:rPr>
              <a:t>: </a:t>
            </a:r>
            <a:r>
              <a:rPr lang="ko-KR" altLang="en-US" sz="1400" b="0" dirty="0" err="1">
                <a:solidFill>
                  <a:schemeClr val="bg2"/>
                </a:solidFill>
                <a:latin typeface="Noto Sans KR" panose="020B0500000000000000" pitchFamily="34" charset="-127"/>
                <a:ea typeface="Noto Sans KR" panose="020B0500000000000000" pitchFamily="34" charset="-127"/>
                <a:cs typeface="Arial"/>
                <a:sym typeface="Arial"/>
              </a:rPr>
              <a:t>빛번짐</a:t>
            </a:r>
            <a:r>
              <a:rPr lang="ko-KR" altLang="en-US" sz="1400" b="0" dirty="0">
                <a:solidFill>
                  <a:schemeClr val="bg2"/>
                </a:solidFill>
                <a:latin typeface="Noto Sans KR" panose="020B0500000000000000" pitchFamily="34" charset="-127"/>
                <a:ea typeface="Noto Sans KR" panose="020B0500000000000000" pitchFamily="34" charset="-127"/>
                <a:cs typeface="Arial"/>
                <a:sym typeface="Arial"/>
              </a:rPr>
              <a:t> </a:t>
            </a:r>
            <a:r>
              <a:rPr lang="en-US" altLang="ko-KR" sz="1400" b="0" dirty="0">
                <a:solidFill>
                  <a:schemeClr val="bg2"/>
                </a:solidFill>
                <a:latin typeface="Noto Sans KR" panose="020B0500000000000000" pitchFamily="34" charset="-127"/>
                <a:ea typeface="Noto Sans KR" panose="020B0500000000000000" pitchFamily="34" charset="-127"/>
                <a:cs typeface="Arial"/>
                <a:sym typeface="Arial"/>
              </a:rPr>
              <a:t>,</a:t>
            </a:r>
            <a:r>
              <a:rPr lang="ko-KR" altLang="en-US" sz="1400" b="0" dirty="0">
                <a:solidFill>
                  <a:schemeClr val="bg2"/>
                </a:solidFill>
                <a:latin typeface="Noto Sans KR" panose="020B0500000000000000" pitchFamily="34" charset="-127"/>
                <a:ea typeface="Noto Sans KR" panose="020B0500000000000000" pitchFamily="34" charset="-127"/>
                <a:cs typeface="Arial"/>
                <a:sym typeface="Arial"/>
              </a:rPr>
              <a:t> 분수가 없는 사진 인식 </a:t>
            </a:r>
            <a:r>
              <a:rPr lang="en-US" altLang="ko-KR" sz="1400" b="0" dirty="0">
                <a:solidFill>
                  <a:schemeClr val="bg2"/>
                </a:solidFill>
                <a:latin typeface="Noto Sans KR" panose="020B0500000000000000" pitchFamily="34" charset="-127"/>
                <a:ea typeface="Noto Sans KR" panose="020B0500000000000000" pitchFamily="34" charset="-127"/>
                <a:cs typeface="Arial"/>
                <a:sym typeface="Arial"/>
              </a:rPr>
              <a:t>X</a:t>
            </a:r>
          </a:p>
          <a:p>
            <a:pPr algn="ctr">
              <a:lnSpc>
                <a:spcPct val="150000"/>
              </a:lnSpc>
            </a:pPr>
            <a:r>
              <a:rPr lang="en-US" altLang="ko-KR" sz="1400" b="0" dirty="0">
                <a:solidFill>
                  <a:schemeClr val="bg2"/>
                </a:solidFill>
                <a:latin typeface="Noto Sans KR" panose="020B0500000000000000" pitchFamily="34" charset="-127"/>
                <a:ea typeface="Noto Sans KR" panose="020B0500000000000000" pitchFamily="34" charset="-127"/>
                <a:cs typeface="Arial"/>
                <a:sym typeface="Arial"/>
              </a:rPr>
              <a:t>↓</a:t>
            </a:r>
          </a:p>
          <a:p>
            <a:pPr algn="ctr">
              <a:lnSpc>
                <a:spcPct val="150000"/>
              </a:lnSpc>
            </a:pPr>
            <a:r>
              <a:rPr lang="ko-KR" altLang="en-US" sz="1400" b="0" dirty="0">
                <a:solidFill>
                  <a:srgbClr val="0070C0"/>
                </a:solidFill>
                <a:latin typeface="Noto Sans KR" panose="020B0500000000000000" pitchFamily="34" charset="-127"/>
                <a:ea typeface="Noto Sans KR" panose="020B0500000000000000" pitchFamily="34" charset="-127"/>
                <a:cs typeface="Arial"/>
                <a:sym typeface="Arial"/>
              </a:rPr>
              <a:t>다양한 사진 데이터 수집 </a:t>
            </a:r>
            <a:endParaRPr lang="en-US" altLang="ko-KR" sz="1400" b="0" dirty="0">
              <a:solidFill>
                <a:srgbClr val="0070C0"/>
              </a:solidFill>
              <a:latin typeface="Noto Sans KR" panose="020B0500000000000000" pitchFamily="34" charset="-127"/>
              <a:ea typeface="Noto Sans KR" panose="020B0500000000000000" pitchFamily="34" charset="-127"/>
              <a:cs typeface="Arial"/>
              <a:sym typeface="Arial"/>
            </a:endParaRPr>
          </a:p>
          <a:p>
            <a:pPr algn="ctr">
              <a:lnSpc>
                <a:spcPct val="150000"/>
              </a:lnSpc>
            </a:pPr>
            <a:r>
              <a:rPr lang="en-US" altLang="ko-KR" sz="1400" b="0" dirty="0">
                <a:solidFill>
                  <a:srgbClr val="0070C0"/>
                </a:solidFill>
                <a:latin typeface="Noto Sans KR" panose="020B0500000000000000" pitchFamily="34" charset="-127"/>
                <a:ea typeface="Noto Sans KR" panose="020B0500000000000000" pitchFamily="34" charset="-127"/>
                <a:cs typeface="Arial"/>
                <a:sym typeface="Arial"/>
              </a:rPr>
              <a:t>: </a:t>
            </a:r>
            <a:r>
              <a:rPr lang="ko-KR" altLang="en-US" sz="1400" b="0" dirty="0">
                <a:solidFill>
                  <a:srgbClr val="0070C0"/>
                </a:solidFill>
                <a:latin typeface="Noto Sans KR" panose="020B0500000000000000" pitchFamily="34" charset="-127"/>
                <a:ea typeface="Noto Sans KR" panose="020B0500000000000000" pitchFamily="34" charset="-127"/>
                <a:cs typeface="Arial"/>
                <a:sym typeface="Arial"/>
              </a:rPr>
              <a:t>다각도</a:t>
            </a:r>
            <a:r>
              <a:rPr lang="en-US" altLang="ko-KR" sz="1400" b="0" dirty="0">
                <a:solidFill>
                  <a:srgbClr val="0070C0"/>
                </a:solidFill>
                <a:latin typeface="Noto Sans KR" panose="020B0500000000000000" pitchFamily="34" charset="-127"/>
                <a:ea typeface="Noto Sans KR" panose="020B0500000000000000" pitchFamily="34" charset="-127"/>
                <a:cs typeface="Arial"/>
                <a:sym typeface="Arial"/>
              </a:rPr>
              <a:t>, </a:t>
            </a:r>
            <a:r>
              <a:rPr lang="ko-KR" altLang="en-US" sz="1400" b="0" dirty="0">
                <a:solidFill>
                  <a:srgbClr val="0070C0"/>
                </a:solidFill>
                <a:latin typeface="Noto Sans KR" panose="020B0500000000000000" pitchFamily="34" charset="-127"/>
                <a:ea typeface="Noto Sans KR" panose="020B0500000000000000" pitchFamily="34" charset="-127"/>
                <a:cs typeface="Arial"/>
                <a:sym typeface="Arial"/>
              </a:rPr>
              <a:t>여러 시간대</a:t>
            </a:r>
            <a:r>
              <a:rPr lang="en-US" altLang="ko-KR" sz="1400" b="0" dirty="0">
                <a:solidFill>
                  <a:srgbClr val="0070C0"/>
                </a:solidFill>
                <a:latin typeface="Noto Sans KR" panose="020B0500000000000000" pitchFamily="34" charset="-127"/>
                <a:ea typeface="Noto Sans KR" panose="020B0500000000000000" pitchFamily="34" charset="-127"/>
                <a:cs typeface="Arial"/>
                <a:sym typeface="Arial"/>
              </a:rPr>
              <a:t>, </a:t>
            </a:r>
            <a:r>
              <a:rPr lang="ko-KR" altLang="en-US" sz="1400" b="0" dirty="0">
                <a:solidFill>
                  <a:srgbClr val="0070C0"/>
                </a:solidFill>
                <a:latin typeface="Noto Sans KR" panose="020B0500000000000000" pitchFamily="34" charset="-127"/>
                <a:ea typeface="Noto Sans KR" panose="020B0500000000000000" pitchFamily="34" charset="-127"/>
                <a:cs typeface="Arial"/>
                <a:sym typeface="Arial"/>
              </a:rPr>
              <a:t>빛 반사</a:t>
            </a:r>
            <a:r>
              <a:rPr lang="en-US" altLang="ko-KR" sz="1400" b="0" dirty="0">
                <a:solidFill>
                  <a:srgbClr val="0070C0"/>
                </a:solidFill>
                <a:latin typeface="Noto Sans KR" panose="020B0500000000000000" pitchFamily="34" charset="-127"/>
                <a:ea typeface="Noto Sans KR" panose="020B0500000000000000" pitchFamily="34" charset="-127"/>
                <a:cs typeface="Arial"/>
                <a:sym typeface="Arial"/>
              </a:rPr>
              <a:t>, </a:t>
            </a:r>
            <a:r>
              <a:rPr lang="ko-KR" altLang="en-US" sz="1400" b="0" dirty="0">
                <a:solidFill>
                  <a:srgbClr val="0070C0"/>
                </a:solidFill>
                <a:latin typeface="Noto Sans KR" panose="020B0500000000000000" pitchFamily="34" charset="-127"/>
                <a:ea typeface="Noto Sans KR" panose="020B0500000000000000" pitchFamily="34" charset="-127"/>
                <a:cs typeface="Arial"/>
                <a:sym typeface="Arial"/>
              </a:rPr>
              <a:t>사진 크기</a:t>
            </a:r>
            <a:r>
              <a:rPr lang="en-US" altLang="ko-KR" sz="1400" b="0" dirty="0">
                <a:solidFill>
                  <a:srgbClr val="0070C0"/>
                </a:solidFill>
                <a:latin typeface="Noto Sans KR" panose="020B0500000000000000" pitchFamily="34" charset="-127"/>
                <a:ea typeface="Noto Sans KR" panose="020B0500000000000000" pitchFamily="34" charset="-127"/>
                <a:cs typeface="Arial"/>
                <a:sym typeface="Arial"/>
              </a:rPr>
              <a:t>, </a:t>
            </a:r>
            <a:r>
              <a:rPr lang="ko-KR" altLang="en-US" sz="1400" b="0" dirty="0">
                <a:solidFill>
                  <a:srgbClr val="0070C0"/>
                </a:solidFill>
                <a:latin typeface="Noto Sans KR" panose="020B0500000000000000" pitchFamily="34" charset="-127"/>
                <a:ea typeface="Noto Sans KR" panose="020B0500000000000000" pitchFamily="34" charset="-127"/>
                <a:cs typeface="Arial"/>
                <a:sym typeface="Arial"/>
              </a:rPr>
              <a:t>줌 인</a:t>
            </a:r>
            <a:r>
              <a:rPr lang="en-US" altLang="ko-KR" sz="1400" b="0" dirty="0">
                <a:solidFill>
                  <a:srgbClr val="0070C0"/>
                </a:solidFill>
                <a:latin typeface="Noto Sans KR" panose="020B0500000000000000" pitchFamily="34" charset="-127"/>
                <a:ea typeface="Noto Sans KR" panose="020B0500000000000000" pitchFamily="34" charset="-127"/>
                <a:cs typeface="Arial"/>
                <a:sym typeface="Arial"/>
              </a:rPr>
              <a:t>/</a:t>
            </a:r>
            <a:r>
              <a:rPr lang="ko-KR" altLang="en-US" sz="1400" b="0" dirty="0">
                <a:solidFill>
                  <a:srgbClr val="0070C0"/>
                </a:solidFill>
                <a:latin typeface="Noto Sans KR" panose="020B0500000000000000" pitchFamily="34" charset="-127"/>
                <a:ea typeface="Noto Sans KR" panose="020B0500000000000000" pitchFamily="34" charset="-127"/>
                <a:cs typeface="Arial"/>
                <a:sym typeface="Arial"/>
              </a:rPr>
              <a:t>아웃 등</a:t>
            </a:r>
          </a:p>
        </p:txBody>
      </p:sp>
      <p:cxnSp>
        <p:nvCxnSpPr>
          <p:cNvPr id="21" name="Google Shape;43;p2">
            <a:extLst>
              <a:ext uri="{FF2B5EF4-FFF2-40B4-BE49-F238E27FC236}">
                <a16:creationId xmlns:a16="http://schemas.microsoft.com/office/drawing/2014/main" id="{7B3C8E37-B4CA-4C4D-C265-D5E2F37F8BA3}"/>
              </a:ext>
            </a:extLst>
          </p:cNvPr>
          <p:cNvCxnSpPr>
            <a:cxnSpLocks/>
          </p:cNvCxnSpPr>
          <p:nvPr/>
        </p:nvCxnSpPr>
        <p:spPr>
          <a:xfrm>
            <a:off x="2986587" y="481412"/>
            <a:ext cx="4291510" cy="0"/>
          </a:xfrm>
          <a:prstGeom prst="straightConnector1">
            <a:avLst/>
          </a:prstGeom>
          <a:noFill/>
          <a:ln w="38100" cap="flat" cmpd="sng">
            <a:solidFill>
              <a:schemeClr val="dk1"/>
            </a:solidFill>
            <a:prstDash val="solid"/>
            <a:round/>
            <a:headEnd type="none" w="sm" len="sm"/>
            <a:tailEnd type="none" w="sm" len="sm"/>
          </a:ln>
        </p:spPr>
      </p:cxnSp>
      <p:sp>
        <p:nvSpPr>
          <p:cNvPr id="22" name="Google Shape;65;p7">
            <a:extLst>
              <a:ext uri="{FF2B5EF4-FFF2-40B4-BE49-F238E27FC236}">
                <a16:creationId xmlns:a16="http://schemas.microsoft.com/office/drawing/2014/main" id="{FA31AAED-BD29-8AFE-3012-7D2044012585}"/>
              </a:ext>
            </a:extLst>
          </p:cNvPr>
          <p:cNvSpPr txBox="1"/>
          <p:nvPr/>
        </p:nvSpPr>
        <p:spPr>
          <a:xfrm>
            <a:off x="623770" y="345535"/>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03. </a:t>
            </a:r>
            <a:r>
              <a:rPr lang="ko-KR" altLang="en-US" sz="1600" dirty="0">
                <a:solidFill>
                  <a:schemeClr val="bg2"/>
                </a:solidFill>
                <a:latin typeface="마루 부리 굵은" panose="020B0600000101010101" pitchFamily="50" charset="-127"/>
                <a:ea typeface="마루 부리 굵은" panose="020B0600000101010101" pitchFamily="50" charset="-127"/>
              </a:rPr>
              <a:t>문제 해결 과정</a:t>
            </a:r>
            <a:endParaRPr sz="16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
        <p:nvSpPr>
          <p:cNvPr id="23" name="Google Shape;65;p7">
            <a:extLst>
              <a:ext uri="{FF2B5EF4-FFF2-40B4-BE49-F238E27FC236}">
                <a16:creationId xmlns:a16="http://schemas.microsoft.com/office/drawing/2014/main" id="{D43D7099-D21D-E48B-6594-79DDCF135F41}"/>
              </a:ext>
            </a:extLst>
          </p:cNvPr>
          <p:cNvSpPr txBox="1"/>
          <p:nvPr/>
        </p:nvSpPr>
        <p:spPr>
          <a:xfrm>
            <a:off x="611578" y="764871"/>
            <a:ext cx="3338630"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2400" dirty="0">
                <a:solidFill>
                  <a:schemeClr val="bg2"/>
                </a:solidFill>
                <a:latin typeface="마루 부리 굵은" panose="020B0600000101010101" pitchFamily="50" charset="-127"/>
                <a:ea typeface="마루 부리 굵은" panose="020B0600000101010101" pitchFamily="50" charset="-127"/>
              </a:rPr>
              <a:t>1) Yolov5 </a:t>
            </a:r>
            <a:r>
              <a:rPr lang="ko-KR" altLang="en-US" sz="2400" dirty="0">
                <a:solidFill>
                  <a:schemeClr val="bg2"/>
                </a:solidFill>
                <a:latin typeface="마루 부리 굵은" panose="020B0600000101010101" pitchFamily="50" charset="-127"/>
                <a:ea typeface="마루 부리 굵은" panose="020B0600000101010101" pitchFamily="50" charset="-127"/>
              </a:rPr>
              <a:t>학습</a:t>
            </a:r>
            <a:endParaRP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7" name="Google Shape;267;p20"/>
          <p:cNvPicPr preferRelativeResize="0"/>
          <p:nvPr/>
        </p:nvPicPr>
        <p:blipFill rotWithShape="1">
          <a:blip r:embed="rId3">
            <a:alphaModFix/>
          </a:blip>
          <a:srcRect r="20337"/>
          <a:stretch/>
        </p:blipFill>
        <p:spPr>
          <a:xfrm>
            <a:off x="459105" y="1599528"/>
            <a:ext cx="3503295" cy="3055852"/>
          </a:xfrm>
          <a:prstGeom prst="rect">
            <a:avLst/>
          </a:prstGeom>
          <a:noFill/>
          <a:ln>
            <a:noFill/>
          </a:ln>
        </p:spPr>
      </p:pic>
      <p:pic>
        <p:nvPicPr>
          <p:cNvPr id="268" name="Google Shape;268;p20"/>
          <p:cNvPicPr preferRelativeResize="0"/>
          <p:nvPr/>
        </p:nvPicPr>
        <p:blipFill rotWithShape="1">
          <a:blip r:embed="rId4">
            <a:alphaModFix/>
          </a:blip>
          <a:srcRect t="1097"/>
          <a:stretch/>
        </p:blipFill>
        <p:spPr>
          <a:xfrm>
            <a:off x="5071307" y="1684842"/>
            <a:ext cx="3613588" cy="2885223"/>
          </a:xfrm>
          <a:prstGeom prst="rect">
            <a:avLst/>
          </a:prstGeom>
          <a:noFill/>
          <a:ln>
            <a:noFill/>
          </a:ln>
        </p:spPr>
      </p:pic>
      <p:sp>
        <p:nvSpPr>
          <p:cNvPr id="269" name="Google Shape;269;p20"/>
          <p:cNvSpPr/>
          <p:nvPr/>
        </p:nvSpPr>
        <p:spPr>
          <a:xfrm>
            <a:off x="4394071" y="2738003"/>
            <a:ext cx="306600" cy="306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6;p20">
            <a:extLst>
              <a:ext uri="{FF2B5EF4-FFF2-40B4-BE49-F238E27FC236}">
                <a16:creationId xmlns:a16="http://schemas.microsoft.com/office/drawing/2014/main" id="{BBB1AE73-E7C6-52B2-56BC-64D2C90066BC}"/>
              </a:ext>
            </a:extLst>
          </p:cNvPr>
          <p:cNvSpPr txBox="1"/>
          <p:nvPr/>
        </p:nvSpPr>
        <p:spPr>
          <a:xfrm>
            <a:off x="2535499" y="1133790"/>
            <a:ext cx="4023744" cy="406235"/>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altLang="ko-KR" sz="1600" dirty="0">
                <a:solidFill>
                  <a:schemeClr val="bg2"/>
                </a:solidFill>
                <a:latin typeface="Noto Sans KR" panose="020B0600000101010101" charset="-127"/>
                <a:ea typeface="Noto Sans KR" panose="020B0600000101010101" charset="-127"/>
              </a:rPr>
              <a:t>1</a:t>
            </a:r>
            <a:r>
              <a:rPr lang="ko-KR" altLang="en-US" sz="1600" dirty="0">
                <a:solidFill>
                  <a:schemeClr val="bg2"/>
                </a:solidFill>
                <a:latin typeface="Noto Sans KR" panose="020B0600000101010101" charset="-127"/>
                <a:ea typeface="Noto Sans KR" panose="020B0600000101010101" charset="-127"/>
                <a:sym typeface="Arial"/>
              </a:rPr>
              <a:t>차</a:t>
            </a:r>
            <a:r>
              <a:rPr lang="en-US" altLang="ko-KR" sz="1600" dirty="0">
                <a:solidFill>
                  <a:schemeClr val="bg2"/>
                </a:solidFill>
                <a:latin typeface="Noto Sans KR" panose="020B0600000101010101" charset="-127"/>
                <a:ea typeface="Noto Sans KR" panose="020B0600000101010101" charset="-127"/>
                <a:sym typeface="Arial"/>
              </a:rPr>
              <a:t>. </a:t>
            </a:r>
            <a:r>
              <a:rPr lang="ko-KR" altLang="en-US" sz="1600" dirty="0">
                <a:solidFill>
                  <a:schemeClr val="bg2"/>
                </a:solidFill>
                <a:latin typeface="Noto Sans KR" panose="020B0600000101010101" charset="-127"/>
                <a:ea typeface="Noto Sans KR" panose="020B0600000101010101" charset="-127"/>
                <a:sym typeface="Arial"/>
              </a:rPr>
              <a:t>날씨</a:t>
            </a:r>
            <a:r>
              <a:rPr lang="en-US" altLang="ko-KR" sz="1600" dirty="0">
                <a:solidFill>
                  <a:schemeClr val="bg2"/>
                </a:solidFill>
                <a:latin typeface="Noto Sans KR" panose="020B0600000101010101" charset="-127"/>
                <a:ea typeface="Noto Sans KR" panose="020B0600000101010101" charset="-127"/>
                <a:sym typeface="Arial"/>
              </a:rPr>
              <a:t>, </a:t>
            </a:r>
            <a:r>
              <a:rPr lang="ko-KR" altLang="en-US" sz="1600" dirty="0">
                <a:solidFill>
                  <a:schemeClr val="bg2"/>
                </a:solidFill>
                <a:latin typeface="Noto Sans KR" panose="020B0600000101010101" charset="-127"/>
                <a:ea typeface="Noto Sans KR" panose="020B0600000101010101" charset="-127"/>
                <a:sym typeface="Arial"/>
              </a:rPr>
              <a:t>시간</a:t>
            </a:r>
            <a:r>
              <a:rPr lang="en-US" altLang="ko-KR" sz="1600" dirty="0">
                <a:solidFill>
                  <a:schemeClr val="bg2"/>
                </a:solidFill>
                <a:latin typeface="Noto Sans KR" panose="020B0600000101010101" charset="-127"/>
                <a:ea typeface="Noto Sans KR" panose="020B0600000101010101" charset="-127"/>
                <a:sym typeface="Arial"/>
              </a:rPr>
              <a:t>, </a:t>
            </a:r>
            <a:r>
              <a:rPr lang="ko-KR" altLang="en-US" sz="1600" dirty="0">
                <a:solidFill>
                  <a:schemeClr val="bg2"/>
                </a:solidFill>
                <a:latin typeface="Noto Sans KR" panose="020B0600000101010101" charset="-127"/>
                <a:ea typeface="Noto Sans KR" panose="020B0600000101010101" charset="-127"/>
                <a:sym typeface="Arial"/>
              </a:rPr>
              <a:t>카메라 </a:t>
            </a:r>
            <a:r>
              <a:rPr lang="ko-KR" altLang="en-US" sz="1600" dirty="0" err="1">
                <a:solidFill>
                  <a:schemeClr val="bg2"/>
                </a:solidFill>
                <a:latin typeface="Noto Sans KR" panose="020B0600000101010101" charset="-127"/>
                <a:ea typeface="Noto Sans KR" panose="020B0600000101010101" charset="-127"/>
                <a:sym typeface="Arial"/>
              </a:rPr>
              <a:t>화각</a:t>
            </a:r>
            <a:r>
              <a:rPr lang="ko-KR" altLang="en-US" sz="1600" dirty="0">
                <a:solidFill>
                  <a:schemeClr val="bg2"/>
                </a:solidFill>
                <a:latin typeface="Noto Sans KR" panose="020B0600000101010101" charset="-127"/>
                <a:ea typeface="Noto Sans KR" panose="020B0600000101010101" charset="-127"/>
                <a:sym typeface="Arial"/>
              </a:rPr>
              <a:t> 등 조정</a:t>
            </a:r>
            <a:endParaRPr lang="ko-KR" altLang="en-US" sz="1600" dirty="0">
              <a:solidFill>
                <a:schemeClr val="bg2"/>
              </a:solidFill>
              <a:latin typeface="Noto Sans KR" panose="020B0600000101010101" charset="-127"/>
              <a:ea typeface="Noto Sans KR" panose="020B0600000101010101" charset="-127"/>
            </a:endParaRPr>
          </a:p>
        </p:txBody>
      </p:sp>
      <p:cxnSp>
        <p:nvCxnSpPr>
          <p:cNvPr id="2" name="Google Shape;43;p2">
            <a:extLst>
              <a:ext uri="{FF2B5EF4-FFF2-40B4-BE49-F238E27FC236}">
                <a16:creationId xmlns:a16="http://schemas.microsoft.com/office/drawing/2014/main" id="{DECF0DC0-E637-CCE1-8269-D4CFA3CB992C}"/>
              </a:ext>
            </a:extLst>
          </p:cNvPr>
          <p:cNvCxnSpPr>
            <a:cxnSpLocks/>
          </p:cNvCxnSpPr>
          <p:nvPr/>
        </p:nvCxnSpPr>
        <p:spPr>
          <a:xfrm>
            <a:off x="2986587" y="481412"/>
            <a:ext cx="4291510" cy="0"/>
          </a:xfrm>
          <a:prstGeom prst="straightConnector1">
            <a:avLst/>
          </a:prstGeom>
          <a:noFill/>
          <a:ln w="38100" cap="flat" cmpd="sng">
            <a:solidFill>
              <a:schemeClr val="dk1"/>
            </a:solidFill>
            <a:prstDash val="solid"/>
            <a:round/>
            <a:headEnd type="none" w="sm" len="sm"/>
            <a:tailEnd type="none" w="sm" len="sm"/>
          </a:ln>
        </p:spPr>
      </p:cxnSp>
      <p:sp>
        <p:nvSpPr>
          <p:cNvPr id="3" name="Google Shape;65;p7">
            <a:extLst>
              <a:ext uri="{FF2B5EF4-FFF2-40B4-BE49-F238E27FC236}">
                <a16:creationId xmlns:a16="http://schemas.microsoft.com/office/drawing/2014/main" id="{9DC33AFB-0D16-7CDD-3E2D-963E4BEEA114}"/>
              </a:ext>
            </a:extLst>
          </p:cNvPr>
          <p:cNvSpPr txBox="1"/>
          <p:nvPr/>
        </p:nvSpPr>
        <p:spPr>
          <a:xfrm>
            <a:off x="623770" y="345535"/>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03. </a:t>
            </a:r>
            <a:r>
              <a:rPr lang="ko-KR" altLang="en-US" sz="1600" dirty="0">
                <a:solidFill>
                  <a:schemeClr val="bg2"/>
                </a:solidFill>
                <a:latin typeface="마루 부리 굵은" panose="020B0600000101010101" pitchFamily="50" charset="-127"/>
                <a:ea typeface="마루 부리 굵은" panose="020B0600000101010101" pitchFamily="50" charset="-127"/>
              </a:rPr>
              <a:t>문제 해결 과정</a:t>
            </a:r>
            <a:endParaRPr sz="16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
        <p:nvSpPr>
          <p:cNvPr id="4" name="Google Shape;65;p7">
            <a:extLst>
              <a:ext uri="{FF2B5EF4-FFF2-40B4-BE49-F238E27FC236}">
                <a16:creationId xmlns:a16="http://schemas.microsoft.com/office/drawing/2014/main" id="{1400D475-FDF9-C14B-5D52-A98726B5EE96}"/>
              </a:ext>
            </a:extLst>
          </p:cNvPr>
          <p:cNvSpPr txBox="1"/>
          <p:nvPr/>
        </p:nvSpPr>
        <p:spPr>
          <a:xfrm>
            <a:off x="611578" y="764871"/>
            <a:ext cx="3338630"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2400" dirty="0">
                <a:solidFill>
                  <a:schemeClr val="bg2"/>
                </a:solidFill>
                <a:latin typeface="마루 부리 굵은" panose="020B0600000101010101" pitchFamily="50" charset="-127"/>
                <a:ea typeface="마루 부리 굵은" panose="020B0600000101010101" pitchFamily="50" charset="-127"/>
              </a:rPr>
              <a:t>2) </a:t>
            </a:r>
            <a:r>
              <a:rPr lang="ko-KR" altLang="en-US" sz="2400" dirty="0">
                <a:solidFill>
                  <a:schemeClr val="bg2"/>
                </a:solidFill>
                <a:latin typeface="마루 부리 굵은" panose="020B0600000101010101" pitchFamily="50" charset="-127"/>
                <a:ea typeface="마루 부리 굵은" panose="020B0600000101010101" pitchFamily="50" charset="-127"/>
              </a:rPr>
              <a:t>데이터 추가</a:t>
            </a:r>
            <a:endParaRP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Tree>
    <p:extLst>
      <p:ext uri="{BB962C8B-B14F-4D97-AF65-F5344CB8AC3E}">
        <p14:creationId xmlns:p14="http://schemas.microsoft.com/office/powerpoint/2010/main" val="2928048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4" name="Google Shape;264;p20"/>
          <p:cNvPicPr preferRelativeResize="0"/>
          <p:nvPr/>
        </p:nvPicPr>
        <p:blipFill rotWithShape="1">
          <a:blip r:embed="rId3">
            <a:alphaModFix/>
          </a:blip>
          <a:srcRect l="5519" t="13346" r="9170" b="8875"/>
          <a:stretch/>
        </p:blipFill>
        <p:spPr>
          <a:xfrm>
            <a:off x="2337770" y="1749552"/>
            <a:ext cx="4525413" cy="2607383"/>
          </a:xfrm>
          <a:prstGeom prst="rect">
            <a:avLst/>
          </a:prstGeom>
          <a:noFill/>
          <a:ln>
            <a:noFill/>
          </a:ln>
        </p:spPr>
      </p:pic>
      <p:sp>
        <p:nvSpPr>
          <p:cNvPr id="266" name="Google Shape;266;p20"/>
          <p:cNvSpPr txBox="1"/>
          <p:nvPr/>
        </p:nvSpPr>
        <p:spPr>
          <a:xfrm>
            <a:off x="3100476" y="1140681"/>
            <a:ext cx="3000000" cy="406235"/>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1600" dirty="0">
                <a:solidFill>
                  <a:schemeClr val="bg2"/>
                </a:solidFill>
                <a:latin typeface="Noto Sans KR" panose="020B0500000000000000" pitchFamily="34" charset="-127"/>
                <a:ea typeface="Noto Sans KR" panose="020B0500000000000000" pitchFamily="34" charset="-127"/>
              </a:rPr>
              <a:t>2차. </a:t>
            </a:r>
            <a:r>
              <a:rPr lang="ko-KR" altLang="en-US" sz="1600" dirty="0">
                <a:solidFill>
                  <a:schemeClr val="bg2"/>
                </a:solidFill>
                <a:latin typeface="Noto Sans KR" panose="020B0500000000000000" pitchFamily="34" charset="-127"/>
                <a:ea typeface="Noto Sans KR" panose="020B0500000000000000" pitchFamily="34" charset="-127"/>
              </a:rPr>
              <a:t>데이터 수량 균등화</a:t>
            </a:r>
            <a:endParaRPr sz="1600" dirty="0">
              <a:solidFill>
                <a:schemeClr val="bg2"/>
              </a:solidFill>
              <a:latin typeface="Noto Sans KR" panose="020B0500000000000000" pitchFamily="34" charset="-127"/>
              <a:ea typeface="Noto Sans KR" panose="020B0500000000000000" pitchFamily="34" charset="-127"/>
            </a:endParaRPr>
          </a:p>
        </p:txBody>
      </p:sp>
      <p:cxnSp>
        <p:nvCxnSpPr>
          <p:cNvPr id="2" name="Google Shape;43;p2">
            <a:extLst>
              <a:ext uri="{FF2B5EF4-FFF2-40B4-BE49-F238E27FC236}">
                <a16:creationId xmlns:a16="http://schemas.microsoft.com/office/drawing/2014/main" id="{DECF0DC0-E637-CCE1-8269-D4CFA3CB992C}"/>
              </a:ext>
            </a:extLst>
          </p:cNvPr>
          <p:cNvCxnSpPr>
            <a:cxnSpLocks/>
          </p:cNvCxnSpPr>
          <p:nvPr/>
        </p:nvCxnSpPr>
        <p:spPr>
          <a:xfrm>
            <a:off x="2986587" y="481412"/>
            <a:ext cx="4291510" cy="0"/>
          </a:xfrm>
          <a:prstGeom prst="straightConnector1">
            <a:avLst/>
          </a:prstGeom>
          <a:noFill/>
          <a:ln w="38100" cap="flat" cmpd="sng">
            <a:solidFill>
              <a:schemeClr val="dk1"/>
            </a:solidFill>
            <a:prstDash val="solid"/>
            <a:round/>
            <a:headEnd type="none" w="sm" len="sm"/>
            <a:tailEnd type="none" w="sm" len="sm"/>
          </a:ln>
        </p:spPr>
      </p:cxnSp>
      <p:sp>
        <p:nvSpPr>
          <p:cNvPr id="3" name="Google Shape;65;p7">
            <a:extLst>
              <a:ext uri="{FF2B5EF4-FFF2-40B4-BE49-F238E27FC236}">
                <a16:creationId xmlns:a16="http://schemas.microsoft.com/office/drawing/2014/main" id="{9DC33AFB-0D16-7CDD-3E2D-963E4BEEA114}"/>
              </a:ext>
            </a:extLst>
          </p:cNvPr>
          <p:cNvSpPr txBox="1"/>
          <p:nvPr/>
        </p:nvSpPr>
        <p:spPr>
          <a:xfrm>
            <a:off x="623770" y="345535"/>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03. </a:t>
            </a:r>
            <a:r>
              <a:rPr lang="ko-KR" altLang="en-US" sz="1600" dirty="0">
                <a:solidFill>
                  <a:schemeClr val="bg2"/>
                </a:solidFill>
                <a:latin typeface="마루 부리 굵은" panose="020B0600000101010101" pitchFamily="50" charset="-127"/>
                <a:ea typeface="마루 부리 굵은" panose="020B0600000101010101" pitchFamily="50" charset="-127"/>
              </a:rPr>
              <a:t>문제 해결 과정</a:t>
            </a:r>
            <a:endParaRPr sz="16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
        <p:nvSpPr>
          <p:cNvPr id="4" name="Google Shape;65;p7">
            <a:extLst>
              <a:ext uri="{FF2B5EF4-FFF2-40B4-BE49-F238E27FC236}">
                <a16:creationId xmlns:a16="http://schemas.microsoft.com/office/drawing/2014/main" id="{1400D475-FDF9-C14B-5D52-A98726B5EE96}"/>
              </a:ext>
            </a:extLst>
          </p:cNvPr>
          <p:cNvSpPr txBox="1"/>
          <p:nvPr/>
        </p:nvSpPr>
        <p:spPr>
          <a:xfrm>
            <a:off x="611578" y="764871"/>
            <a:ext cx="3338630"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2400" dirty="0">
                <a:solidFill>
                  <a:schemeClr val="bg2"/>
                </a:solidFill>
                <a:latin typeface="마루 부리 굵은" panose="020B0600000101010101" pitchFamily="50" charset="-127"/>
                <a:ea typeface="마루 부리 굵은" panose="020B0600000101010101" pitchFamily="50" charset="-127"/>
              </a:rPr>
              <a:t>2) </a:t>
            </a:r>
            <a:r>
              <a:rPr lang="ko-KR" altLang="en-US" sz="2400" dirty="0">
                <a:solidFill>
                  <a:schemeClr val="bg2"/>
                </a:solidFill>
                <a:latin typeface="마루 부리 굵은" panose="020B0600000101010101" pitchFamily="50" charset="-127"/>
                <a:ea typeface="마루 부리 굵은" panose="020B0600000101010101" pitchFamily="50" charset="-127"/>
              </a:rPr>
              <a:t>데이터 추가</a:t>
            </a:r>
            <a:endParaRP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grpSp>
        <p:nvGrpSpPr>
          <p:cNvPr id="22" name="그룹 21">
            <a:extLst>
              <a:ext uri="{FF2B5EF4-FFF2-40B4-BE49-F238E27FC236}">
                <a16:creationId xmlns:a16="http://schemas.microsoft.com/office/drawing/2014/main" id="{E2121EA0-7433-70D1-29EC-10CC091FBBD0}"/>
              </a:ext>
            </a:extLst>
          </p:cNvPr>
          <p:cNvGrpSpPr/>
          <p:nvPr/>
        </p:nvGrpSpPr>
        <p:grpSpPr>
          <a:xfrm>
            <a:off x="1089520" y="1182457"/>
            <a:ext cx="6987294" cy="2557057"/>
            <a:chOff x="908138" y="1656806"/>
            <a:chExt cx="5189610" cy="1899180"/>
          </a:xfrm>
        </p:grpSpPr>
        <p:pic>
          <p:nvPicPr>
            <p:cNvPr id="293" name="Google Shape;293;p21"/>
            <p:cNvPicPr preferRelativeResize="0"/>
            <p:nvPr/>
          </p:nvPicPr>
          <p:blipFill>
            <a:blip r:embed="rId3">
              <a:alphaModFix/>
            </a:blip>
            <a:stretch>
              <a:fillRect/>
            </a:stretch>
          </p:blipFill>
          <p:spPr>
            <a:xfrm>
              <a:off x="908138" y="1660511"/>
              <a:ext cx="2647950" cy="1895475"/>
            </a:xfrm>
            <a:prstGeom prst="rect">
              <a:avLst/>
            </a:prstGeom>
            <a:noFill/>
            <a:ln>
              <a:noFill/>
            </a:ln>
          </p:spPr>
        </p:pic>
        <p:pic>
          <p:nvPicPr>
            <p:cNvPr id="294" name="Google Shape;294;p21"/>
            <p:cNvPicPr preferRelativeResize="0"/>
            <p:nvPr/>
          </p:nvPicPr>
          <p:blipFill rotWithShape="1">
            <a:blip r:embed="rId4">
              <a:alphaModFix/>
            </a:blip>
            <a:srcRect b="1970"/>
            <a:stretch/>
          </p:blipFill>
          <p:spPr>
            <a:xfrm>
              <a:off x="3478373" y="1656806"/>
              <a:ext cx="2619375" cy="1895475"/>
            </a:xfrm>
            <a:prstGeom prst="rect">
              <a:avLst/>
            </a:prstGeom>
            <a:noFill/>
            <a:ln>
              <a:noFill/>
            </a:ln>
          </p:spPr>
        </p:pic>
      </p:grpSp>
      <p:sp>
        <p:nvSpPr>
          <p:cNvPr id="312" name="Google Shape;312;p21"/>
          <p:cNvSpPr txBox="1"/>
          <p:nvPr/>
        </p:nvSpPr>
        <p:spPr>
          <a:xfrm>
            <a:off x="1984454" y="3970865"/>
            <a:ext cx="5256609" cy="830966"/>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US" altLang="ko-KR" sz="1200" dirty="0">
                <a:solidFill>
                  <a:schemeClr val="bg2"/>
                </a:solidFill>
                <a:latin typeface="마루 부리 굵은" panose="020B0600000101010101" pitchFamily="50" charset="-127"/>
                <a:ea typeface="마루 부리 굵은" panose="020B0600000101010101" pitchFamily="50" charset="-127"/>
                <a:cs typeface="Lato"/>
                <a:sym typeface="Lato"/>
              </a:rPr>
              <a:t>(</a:t>
            </a:r>
            <a:r>
              <a:rPr lang="ko-KR" altLang="en-US" sz="1200" dirty="0">
                <a:solidFill>
                  <a:schemeClr val="bg2"/>
                </a:solidFill>
                <a:latin typeface="마루 부리 굵은" panose="020B0600000101010101" pitchFamily="50" charset="-127"/>
                <a:ea typeface="마루 부리 굵은" panose="020B0600000101010101" pitchFamily="50" charset="-127"/>
                <a:cs typeface="Lato"/>
                <a:sym typeface="Lato"/>
              </a:rPr>
              <a:t>정문</a:t>
            </a:r>
            <a:r>
              <a:rPr lang="en-US" altLang="ko-KR" sz="1200" dirty="0">
                <a:solidFill>
                  <a:schemeClr val="bg2"/>
                </a:solidFill>
                <a:latin typeface="마루 부리 굵은" panose="020B0600000101010101" pitchFamily="50" charset="-127"/>
                <a:ea typeface="마루 부리 굵은" panose="020B0600000101010101" pitchFamily="50" charset="-127"/>
                <a:cs typeface="Lato"/>
                <a:sym typeface="Lato"/>
              </a:rPr>
              <a:t>, </a:t>
            </a:r>
            <a:r>
              <a:rPr lang="ko-KR" altLang="en-US" sz="1200" dirty="0">
                <a:solidFill>
                  <a:schemeClr val="bg2"/>
                </a:solidFill>
                <a:latin typeface="마루 부리 굵은" panose="020B0600000101010101" pitchFamily="50" charset="-127"/>
                <a:ea typeface="마루 부리 굵은" panose="020B0600000101010101" pitchFamily="50" charset="-127"/>
                <a:cs typeface="Lato"/>
                <a:sym typeface="Lato"/>
              </a:rPr>
              <a:t>북문</a:t>
            </a:r>
            <a:r>
              <a:rPr lang="en-US" altLang="ko-KR" sz="1200" dirty="0">
                <a:solidFill>
                  <a:schemeClr val="bg2"/>
                </a:solidFill>
                <a:latin typeface="마루 부리 굵은" panose="020B0600000101010101" pitchFamily="50" charset="-127"/>
                <a:ea typeface="마루 부리 굵은" panose="020B0600000101010101" pitchFamily="50" charset="-127"/>
                <a:cs typeface="Lato"/>
                <a:sym typeface="Lato"/>
              </a:rPr>
              <a:t>, 3</a:t>
            </a:r>
            <a:r>
              <a:rPr lang="ko-KR" altLang="en-US" sz="1200" dirty="0">
                <a:solidFill>
                  <a:schemeClr val="bg2"/>
                </a:solidFill>
                <a:latin typeface="마루 부리 굵은" panose="020B0600000101010101" pitchFamily="50" charset="-127"/>
                <a:ea typeface="마루 부리 굵은" panose="020B0600000101010101" pitchFamily="50" charset="-127"/>
                <a:cs typeface="Lato"/>
                <a:sym typeface="Lato"/>
              </a:rPr>
              <a:t>층 석탑</a:t>
            </a:r>
            <a:r>
              <a:rPr lang="en-US" altLang="ko-KR" sz="1200" dirty="0">
                <a:solidFill>
                  <a:schemeClr val="bg2"/>
                </a:solidFill>
                <a:latin typeface="마루 부리 굵은" panose="020B0600000101010101" pitchFamily="50" charset="-127"/>
                <a:ea typeface="마루 부리 굵은" panose="020B0600000101010101" pitchFamily="50" charset="-127"/>
                <a:cs typeface="Lato"/>
                <a:sym typeface="Lato"/>
              </a:rPr>
              <a:t>, </a:t>
            </a:r>
            <a:r>
              <a:rPr lang="ko-KR" altLang="en-US" sz="1200" dirty="0" err="1">
                <a:solidFill>
                  <a:schemeClr val="bg2"/>
                </a:solidFill>
                <a:latin typeface="마루 부리 굵은" panose="020B0600000101010101" pitchFamily="50" charset="-127"/>
                <a:ea typeface="마루 부리 굵은" panose="020B0600000101010101" pitchFamily="50" charset="-127"/>
                <a:cs typeface="Lato"/>
                <a:sym typeface="Lato"/>
              </a:rPr>
              <a:t>일청담</a:t>
            </a:r>
            <a:r>
              <a:rPr lang="ko-KR" altLang="en-US" sz="1200" dirty="0">
                <a:solidFill>
                  <a:schemeClr val="bg2"/>
                </a:solidFill>
                <a:latin typeface="마루 부리 굵은" panose="020B0600000101010101" pitchFamily="50" charset="-127"/>
                <a:ea typeface="마루 부리 굵은" panose="020B0600000101010101" pitchFamily="50" charset="-127"/>
                <a:cs typeface="Lato"/>
                <a:sym typeface="Lato"/>
              </a:rPr>
              <a:t> </a:t>
            </a:r>
            <a:r>
              <a:rPr lang="en-US" altLang="ko-KR" sz="1200" dirty="0">
                <a:solidFill>
                  <a:schemeClr val="bg2"/>
                </a:solidFill>
                <a:latin typeface="마루 부리 굵은" panose="020B0600000101010101" pitchFamily="50" charset="-127"/>
                <a:ea typeface="마루 부리 굵은" panose="020B0600000101010101" pitchFamily="50" charset="-127"/>
                <a:cs typeface="Lato"/>
                <a:sym typeface="Lato"/>
              </a:rPr>
              <a:t>) </a:t>
            </a:r>
            <a:r>
              <a:rPr lang="en-US" altLang="ko-KR" sz="1200" dirty="0">
                <a:solidFill>
                  <a:srgbClr val="0070C0"/>
                </a:solidFill>
                <a:latin typeface="마루 부리 굵은" panose="020B0600000101010101" pitchFamily="50" charset="-127"/>
                <a:ea typeface="마루 부리 굵은" panose="020B0600000101010101" pitchFamily="50" charset="-127"/>
                <a:cs typeface="Lato"/>
                <a:sym typeface="Lato"/>
              </a:rPr>
              <a:t>+ (</a:t>
            </a:r>
            <a:r>
              <a:rPr lang="ko-KR" altLang="en-US" sz="1200" dirty="0">
                <a:solidFill>
                  <a:srgbClr val="0070C0"/>
                </a:solidFill>
                <a:latin typeface="마루 부리 굵은" panose="020B0600000101010101" pitchFamily="50" charset="-127"/>
                <a:ea typeface="마루 부리 굵은" panose="020B0600000101010101" pitchFamily="50" charset="-127"/>
                <a:cs typeface="Lato"/>
                <a:sym typeface="Lato"/>
              </a:rPr>
              <a:t>도서관</a:t>
            </a:r>
            <a:r>
              <a:rPr lang="en-US" altLang="ko-KR" sz="1200" dirty="0">
                <a:solidFill>
                  <a:srgbClr val="0070C0"/>
                </a:solidFill>
                <a:latin typeface="마루 부리 굵은" panose="020B0600000101010101" pitchFamily="50" charset="-127"/>
                <a:ea typeface="마루 부리 굵은" panose="020B0600000101010101" pitchFamily="50" charset="-127"/>
                <a:cs typeface="Lato"/>
                <a:sym typeface="Lato"/>
              </a:rPr>
              <a:t>, </a:t>
            </a:r>
            <a:r>
              <a:rPr lang="ko-KR" altLang="en-US" sz="1200" dirty="0">
                <a:solidFill>
                  <a:srgbClr val="0070C0"/>
                </a:solidFill>
                <a:latin typeface="마루 부리 굵은" panose="020B0600000101010101" pitchFamily="50" charset="-127"/>
                <a:ea typeface="마루 부리 굵은" panose="020B0600000101010101" pitchFamily="50" charset="-127"/>
                <a:cs typeface="Lato"/>
                <a:sym typeface="Lato"/>
              </a:rPr>
              <a:t>박물관</a:t>
            </a:r>
            <a:r>
              <a:rPr lang="en-US" altLang="ko-KR" sz="1200" dirty="0">
                <a:solidFill>
                  <a:srgbClr val="0070C0"/>
                </a:solidFill>
                <a:latin typeface="마루 부리 굵은" panose="020B0600000101010101" pitchFamily="50" charset="-127"/>
                <a:ea typeface="마루 부리 굵은" panose="020B0600000101010101" pitchFamily="50" charset="-127"/>
                <a:cs typeface="Lato"/>
                <a:sym typeface="Lato"/>
              </a:rPr>
              <a:t>, GP) – (3</a:t>
            </a:r>
            <a:r>
              <a:rPr lang="ko-KR" altLang="en-US" sz="1200" dirty="0">
                <a:solidFill>
                  <a:srgbClr val="0070C0"/>
                </a:solidFill>
                <a:latin typeface="마루 부리 굵은" panose="020B0600000101010101" pitchFamily="50" charset="-127"/>
                <a:ea typeface="마루 부리 굵은" panose="020B0600000101010101" pitchFamily="50" charset="-127"/>
                <a:cs typeface="Lato"/>
                <a:sym typeface="Lato"/>
              </a:rPr>
              <a:t>층 석탑</a:t>
            </a:r>
            <a:r>
              <a:rPr lang="en-US" altLang="ko-KR" sz="1200" dirty="0">
                <a:solidFill>
                  <a:srgbClr val="0070C0"/>
                </a:solidFill>
                <a:latin typeface="마루 부리 굵은" panose="020B0600000101010101" pitchFamily="50" charset="-127"/>
                <a:ea typeface="마루 부리 굵은" panose="020B0600000101010101" pitchFamily="50" charset="-127"/>
                <a:cs typeface="Lato"/>
                <a:sym typeface="Lato"/>
              </a:rPr>
              <a:t>)</a:t>
            </a:r>
            <a:endParaRPr lang="ko-KR" altLang="en-US" sz="1200" dirty="0">
              <a:solidFill>
                <a:srgbClr val="0070C0"/>
              </a:solidFill>
              <a:latin typeface="마루 부리 굵은" panose="020B0600000101010101" pitchFamily="50" charset="-127"/>
              <a:ea typeface="마루 부리 굵은" panose="020B0600000101010101" pitchFamily="50" charset="-127"/>
              <a:cs typeface="Lato"/>
              <a:sym typeface="Lato"/>
            </a:endParaRPr>
          </a:p>
          <a:p>
            <a:pPr marL="0" lvl="0" indent="0" algn="ctr" rtl="0">
              <a:lnSpc>
                <a:spcPct val="150000"/>
              </a:lnSpc>
              <a:spcBef>
                <a:spcPts val="0"/>
              </a:spcBef>
              <a:spcAft>
                <a:spcPts val="0"/>
              </a:spcAft>
              <a:buNone/>
            </a:pPr>
            <a:r>
              <a:rPr lang="ko-KR" altLang="en-US" sz="1200" b="1" dirty="0">
                <a:solidFill>
                  <a:schemeClr val="bg2"/>
                </a:solidFill>
                <a:latin typeface="마루 부리 굵은" panose="020B0600000101010101" pitchFamily="50" charset="-127"/>
                <a:ea typeface="마루 부리 굵은" panose="020B0600000101010101" pitchFamily="50" charset="-127"/>
                <a:cs typeface="Lato"/>
                <a:sym typeface="Lato"/>
              </a:rPr>
              <a:t>최종 클래스</a:t>
            </a:r>
            <a:r>
              <a:rPr lang="en-US" altLang="ko-KR" sz="1200" b="1" dirty="0">
                <a:solidFill>
                  <a:schemeClr val="bg2"/>
                </a:solidFill>
                <a:latin typeface="마루 부리 굵은" panose="020B0600000101010101" pitchFamily="50" charset="-127"/>
                <a:ea typeface="마루 부리 굵은" panose="020B0600000101010101" pitchFamily="50" charset="-127"/>
                <a:cs typeface="Lato"/>
                <a:sym typeface="Lato"/>
              </a:rPr>
              <a:t>: </a:t>
            </a:r>
            <a:r>
              <a:rPr lang="ko-KR" altLang="en-US" sz="1200" b="1" dirty="0">
                <a:solidFill>
                  <a:schemeClr val="bg2"/>
                </a:solidFill>
                <a:latin typeface="마루 부리 굵은" panose="020B0600000101010101" pitchFamily="50" charset="-127"/>
                <a:ea typeface="마루 부리 굵은" panose="020B0600000101010101" pitchFamily="50" charset="-127"/>
                <a:cs typeface="Lato"/>
                <a:sym typeface="Lato"/>
              </a:rPr>
              <a:t>정문</a:t>
            </a:r>
            <a:r>
              <a:rPr lang="en-US" altLang="ko-KR" sz="1200" b="1" dirty="0">
                <a:solidFill>
                  <a:schemeClr val="bg2"/>
                </a:solidFill>
                <a:latin typeface="마루 부리 굵은" panose="020B0600000101010101" pitchFamily="50" charset="-127"/>
                <a:ea typeface="마루 부리 굵은" panose="020B0600000101010101" pitchFamily="50" charset="-127"/>
                <a:cs typeface="Lato"/>
                <a:sym typeface="Lato"/>
              </a:rPr>
              <a:t>,</a:t>
            </a:r>
            <a:r>
              <a:rPr lang="ko-KR" altLang="en-US" sz="1200" b="1" dirty="0">
                <a:solidFill>
                  <a:schemeClr val="bg2"/>
                </a:solidFill>
                <a:latin typeface="마루 부리 굵은" panose="020B0600000101010101" pitchFamily="50" charset="-127"/>
                <a:ea typeface="마루 부리 굵은" panose="020B0600000101010101" pitchFamily="50" charset="-127"/>
                <a:cs typeface="Lato"/>
                <a:sym typeface="Lato"/>
              </a:rPr>
              <a:t>북문</a:t>
            </a:r>
            <a:r>
              <a:rPr lang="en-US" altLang="ko-KR" sz="1200" b="1" dirty="0">
                <a:solidFill>
                  <a:schemeClr val="bg2"/>
                </a:solidFill>
                <a:latin typeface="마루 부리 굵은" panose="020B0600000101010101" pitchFamily="50" charset="-127"/>
                <a:ea typeface="마루 부리 굵은" panose="020B0600000101010101" pitchFamily="50" charset="-127"/>
                <a:cs typeface="Lato"/>
                <a:sym typeface="Lato"/>
              </a:rPr>
              <a:t>, </a:t>
            </a:r>
            <a:r>
              <a:rPr lang="ko-KR" altLang="en-US" sz="1200" b="1" dirty="0" err="1">
                <a:solidFill>
                  <a:schemeClr val="bg2"/>
                </a:solidFill>
                <a:latin typeface="마루 부리 굵은" panose="020B0600000101010101" pitchFamily="50" charset="-127"/>
                <a:ea typeface="마루 부리 굵은" panose="020B0600000101010101" pitchFamily="50" charset="-127"/>
                <a:cs typeface="Lato"/>
                <a:sym typeface="Lato"/>
              </a:rPr>
              <a:t>일청담</a:t>
            </a:r>
            <a:r>
              <a:rPr lang="en-US" altLang="ko-KR" sz="1200" b="1" dirty="0">
                <a:solidFill>
                  <a:schemeClr val="bg2"/>
                </a:solidFill>
                <a:latin typeface="마루 부리 굵은" panose="020B0600000101010101" pitchFamily="50" charset="-127"/>
                <a:ea typeface="마루 부리 굵은" panose="020B0600000101010101" pitchFamily="50" charset="-127"/>
                <a:cs typeface="Lato"/>
                <a:sym typeface="Lato"/>
              </a:rPr>
              <a:t>, </a:t>
            </a:r>
            <a:r>
              <a:rPr lang="ko-KR" altLang="en-US" sz="1200" b="1" dirty="0">
                <a:solidFill>
                  <a:schemeClr val="bg2"/>
                </a:solidFill>
                <a:latin typeface="마루 부리 굵은" panose="020B0600000101010101" pitchFamily="50" charset="-127"/>
                <a:ea typeface="마루 부리 굵은" panose="020B0600000101010101" pitchFamily="50" charset="-127"/>
                <a:cs typeface="Lato"/>
                <a:sym typeface="Lato"/>
              </a:rPr>
              <a:t>도서관</a:t>
            </a:r>
            <a:r>
              <a:rPr lang="en-US" altLang="ko-KR" sz="1200" b="1" dirty="0">
                <a:solidFill>
                  <a:schemeClr val="bg2"/>
                </a:solidFill>
                <a:latin typeface="마루 부리 굵은" panose="020B0600000101010101" pitchFamily="50" charset="-127"/>
                <a:ea typeface="마루 부리 굵은" panose="020B0600000101010101" pitchFamily="50" charset="-127"/>
                <a:cs typeface="Lato"/>
                <a:sym typeface="Lato"/>
              </a:rPr>
              <a:t>, </a:t>
            </a:r>
            <a:r>
              <a:rPr lang="ko-KR" altLang="en-US" sz="1200" b="1" dirty="0">
                <a:solidFill>
                  <a:schemeClr val="bg2"/>
                </a:solidFill>
                <a:latin typeface="마루 부리 굵은" panose="020B0600000101010101" pitchFamily="50" charset="-127"/>
                <a:ea typeface="마루 부리 굵은" panose="020B0600000101010101" pitchFamily="50" charset="-127"/>
                <a:cs typeface="Lato"/>
                <a:sym typeface="Lato"/>
              </a:rPr>
              <a:t>박물관</a:t>
            </a:r>
            <a:r>
              <a:rPr lang="en-US" altLang="ko-KR" sz="1200" b="1" dirty="0">
                <a:solidFill>
                  <a:schemeClr val="bg2"/>
                </a:solidFill>
                <a:latin typeface="마루 부리 굵은" panose="020B0600000101010101" pitchFamily="50" charset="-127"/>
                <a:ea typeface="마루 부리 굵은" panose="020B0600000101010101" pitchFamily="50" charset="-127"/>
                <a:cs typeface="Lato"/>
                <a:sym typeface="Lato"/>
              </a:rPr>
              <a:t>, GP </a:t>
            </a:r>
            <a:r>
              <a:rPr lang="en-US" altLang="ko-KR" sz="1200" b="1" dirty="0">
                <a:solidFill>
                  <a:srgbClr val="C00000"/>
                </a:solidFill>
                <a:latin typeface="마루 부리 굵은" panose="020B0600000101010101" pitchFamily="50" charset="-127"/>
                <a:ea typeface="마루 부리 굵은" panose="020B0600000101010101" pitchFamily="50" charset="-127"/>
                <a:cs typeface="Lato"/>
                <a:sym typeface="Lato"/>
              </a:rPr>
              <a:t>→ </a:t>
            </a:r>
            <a:r>
              <a:rPr lang="ko-KR" altLang="en-US" sz="1600" b="1" dirty="0">
                <a:solidFill>
                  <a:srgbClr val="C00000"/>
                </a:solidFill>
                <a:latin typeface="마루 부리 굵은" panose="020B0600000101010101" pitchFamily="50" charset="-127"/>
                <a:ea typeface="마루 부리 굵은" panose="020B0600000101010101" pitchFamily="50" charset="-127"/>
                <a:cs typeface="Lato"/>
                <a:sym typeface="Lato"/>
              </a:rPr>
              <a:t>총 </a:t>
            </a:r>
            <a:r>
              <a:rPr lang="en-US" altLang="ko-KR" sz="1600" b="1" dirty="0">
                <a:solidFill>
                  <a:srgbClr val="C00000"/>
                </a:solidFill>
                <a:latin typeface="마루 부리 굵은" panose="020B0600000101010101" pitchFamily="50" charset="-127"/>
                <a:ea typeface="마루 부리 굵은" panose="020B0600000101010101" pitchFamily="50" charset="-127"/>
                <a:cs typeface="Lato"/>
                <a:sym typeface="Lato"/>
              </a:rPr>
              <a:t>6</a:t>
            </a:r>
            <a:r>
              <a:rPr lang="ko-KR" altLang="en-US" sz="1600" b="1" dirty="0">
                <a:solidFill>
                  <a:srgbClr val="C00000"/>
                </a:solidFill>
                <a:latin typeface="마루 부리 굵은" panose="020B0600000101010101" pitchFamily="50" charset="-127"/>
                <a:ea typeface="마루 부리 굵은" panose="020B0600000101010101" pitchFamily="50" charset="-127"/>
                <a:cs typeface="Lato"/>
                <a:sym typeface="Lato"/>
              </a:rPr>
              <a:t>개</a:t>
            </a:r>
            <a:endParaRPr lang="ko-KR" altLang="en-US" sz="1200" b="1" dirty="0">
              <a:solidFill>
                <a:srgbClr val="C00000"/>
              </a:solidFill>
              <a:latin typeface="마루 부리 굵은" panose="020B0600000101010101" pitchFamily="50" charset="-127"/>
              <a:ea typeface="마루 부리 굵은" panose="020B0600000101010101" pitchFamily="50" charset="-127"/>
              <a:cs typeface="Lato"/>
              <a:sym typeface="Lato"/>
            </a:endParaRPr>
          </a:p>
        </p:txBody>
      </p:sp>
      <p:sp>
        <p:nvSpPr>
          <p:cNvPr id="24" name="Google Shape;312;p21">
            <a:extLst>
              <a:ext uri="{FF2B5EF4-FFF2-40B4-BE49-F238E27FC236}">
                <a16:creationId xmlns:a16="http://schemas.microsoft.com/office/drawing/2014/main" id="{910D8C33-CD9C-1F58-C76A-99914360ED76}"/>
              </a:ext>
            </a:extLst>
          </p:cNvPr>
          <p:cNvSpPr txBox="1"/>
          <p:nvPr/>
        </p:nvSpPr>
        <p:spPr>
          <a:xfrm>
            <a:off x="2033190" y="3691913"/>
            <a:ext cx="5256609" cy="392385"/>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ko-KR" altLang="en-US" sz="900" dirty="0">
                <a:solidFill>
                  <a:schemeClr val="bg2"/>
                </a:solidFill>
                <a:latin typeface="Noto Sans KR" panose="020B0500000000000000" pitchFamily="34" charset="-127"/>
                <a:ea typeface="Noto Sans KR" panose="020B0500000000000000" pitchFamily="34" charset="-127"/>
                <a:cs typeface="Lato"/>
                <a:sym typeface="Lato"/>
              </a:rPr>
              <a:t>▲ 데이터 추가 후 성능 향상 확인</a:t>
            </a:r>
          </a:p>
        </p:txBody>
      </p:sp>
      <p:cxnSp>
        <p:nvCxnSpPr>
          <p:cNvPr id="2" name="Google Shape;43;p2">
            <a:extLst>
              <a:ext uri="{FF2B5EF4-FFF2-40B4-BE49-F238E27FC236}">
                <a16:creationId xmlns:a16="http://schemas.microsoft.com/office/drawing/2014/main" id="{31F5CA3B-599C-DC47-5AB5-EC7BFDC4FA93}"/>
              </a:ext>
            </a:extLst>
          </p:cNvPr>
          <p:cNvCxnSpPr>
            <a:cxnSpLocks/>
          </p:cNvCxnSpPr>
          <p:nvPr/>
        </p:nvCxnSpPr>
        <p:spPr>
          <a:xfrm>
            <a:off x="2986587" y="481412"/>
            <a:ext cx="4291510" cy="0"/>
          </a:xfrm>
          <a:prstGeom prst="straightConnector1">
            <a:avLst/>
          </a:prstGeom>
          <a:noFill/>
          <a:ln w="38100" cap="flat" cmpd="sng">
            <a:solidFill>
              <a:schemeClr val="dk1"/>
            </a:solidFill>
            <a:prstDash val="solid"/>
            <a:round/>
            <a:headEnd type="none" w="sm" len="sm"/>
            <a:tailEnd type="none" w="sm" len="sm"/>
          </a:ln>
        </p:spPr>
      </p:cxnSp>
      <p:sp>
        <p:nvSpPr>
          <p:cNvPr id="3" name="Google Shape;65;p7">
            <a:extLst>
              <a:ext uri="{FF2B5EF4-FFF2-40B4-BE49-F238E27FC236}">
                <a16:creationId xmlns:a16="http://schemas.microsoft.com/office/drawing/2014/main" id="{E29EDDBC-91D7-C65B-AC4F-A52784BBC9AF}"/>
              </a:ext>
            </a:extLst>
          </p:cNvPr>
          <p:cNvSpPr txBox="1"/>
          <p:nvPr/>
        </p:nvSpPr>
        <p:spPr>
          <a:xfrm>
            <a:off x="623770" y="345535"/>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03. </a:t>
            </a:r>
            <a:r>
              <a:rPr lang="ko-KR" altLang="en-US" sz="1600" dirty="0">
                <a:solidFill>
                  <a:schemeClr val="bg2"/>
                </a:solidFill>
                <a:latin typeface="마루 부리 굵은" panose="020B0600000101010101" pitchFamily="50" charset="-127"/>
                <a:ea typeface="마루 부리 굵은" panose="020B0600000101010101" pitchFamily="50" charset="-127"/>
              </a:rPr>
              <a:t>문제 해결 과정</a:t>
            </a:r>
            <a:endParaRPr sz="16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
        <p:nvSpPr>
          <p:cNvPr id="23" name="Google Shape;65;p7">
            <a:extLst>
              <a:ext uri="{FF2B5EF4-FFF2-40B4-BE49-F238E27FC236}">
                <a16:creationId xmlns:a16="http://schemas.microsoft.com/office/drawing/2014/main" id="{11772BA8-F63E-F3FB-0E5C-2F9A32833AF4}"/>
              </a:ext>
            </a:extLst>
          </p:cNvPr>
          <p:cNvSpPr txBox="1"/>
          <p:nvPr/>
        </p:nvSpPr>
        <p:spPr>
          <a:xfrm>
            <a:off x="611578" y="764871"/>
            <a:ext cx="3338630"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2400" dirty="0">
                <a:solidFill>
                  <a:schemeClr val="bg2"/>
                </a:solidFill>
                <a:latin typeface="마루 부리 굵은" panose="020B0600000101010101" pitchFamily="50" charset="-127"/>
                <a:ea typeface="마루 부리 굵은" panose="020B0600000101010101" pitchFamily="50" charset="-127"/>
              </a:rPr>
              <a:t>2) </a:t>
            </a:r>
            <a:r>
              <a:rPr lang="ko-KR" altLang="en-US" sz="2400" dirty="0">
                <a:solidFill>
                  <a:schemeClr val="bg2"/>
                </a:solidFill>
                <a:latin typeface="마루 부리 굵은" panose="020B0600000101010101" pitchFamily="50" charset="-127"/>
                <a:ea typeface="마루 부리 굵은" panose="020B0600000101010101" pitchFamily="50" charset="-127"/>
              </a:rPr>
              <a:t>데이터 추가</a:t>
            </a:r>
            <a:endParaRP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21" name="Google Shape;321;p22"/>
          <p:cNvSpPr txBox="1">
            <a:spLocks noGrp="1"/>
          </p:cNvSpPr>
          <p:nvPr>
            <p:ph type="title" idx="4294967295"/>
          </p:nvPr>
        </p:nvSpPr>
        <p:spPr>
          <a:xfrm>
            <a:off x="4050987" y="1153851"/>
            <a:ext cx="2505592" cy="1764573"/>
          </a:xfrm>
          <a:prstGeom prst="rect">
            <a:avLst/>
          </a:prstGeom>
          <a:ln w="9525" cap="flat" cmpd="sng">
            <a:noFill/>
            <a:prstDash val="solid"/>
            <a:round/>
            <a:headEnd type="none" w="sm" len="sm"/>
            <a:tailEnd type="none" w="sm" len="sm"/>
          </a:ln>
        </p:spPr>
        <p:txBody>
          <a:bodyPr spcFirstLastPara="1" wrap="square" lIns="68575" tIns="34275" rIns="68575" bIns="34275" anchor="ctr" anchorCtr="0">
            <a:noAutofit/>
          </a:bodyPr>
          <a:lstStyle/>
          <a:p>
            <a:pPr marL="0" lvl="0" indent="0" rtl="0">
              <a:lnSpc>
                <a:spcPct val="150000"/>
              </a:lnSpc>
              <a:spcBef>
                <a:spcPts val="0"/>
              </a:spcBef>
              <a:spcAft>
                <a:spcPts val="0"/>
              </a:spcAft>
              <a:buNone/>
            </a:pPr>
            <a:r>
              <a:rPr lang="ko-KR" altLang="en-US" sz="1800" b="0" dirty="0">
                <a:solidFill>
                  <a:schemeClr val="bg2"/>
                </a:solidFill>
                <a:latin typeface="마루 부리 굵은" panose="020B0600000101010101" pitchFamily="50" charset="-127"/>
                <a:ea typeface="마루 부리 굵은" panose="020B0600000101010101" pitchFamily="50" charset="-127"/>
                <a:cs typeface="Arial"/>
                <a:sym typeface="Arial"/>
              </a:rPr>
              <a:t>데이터셋의 다양화</a:t>
            </a:r>
            <a:r>
              <a:rPr lang="en-US" sz="1800" b="0" dirty="0">
                <a:solidFill>
                  <a:schemeClr val="bg2"/>
                </a:solidFill>
                <a:latin typeface="마루 부리 굵은" panose="020B0600000101010101" pitchFamily="50" charset="-127"/>
                <a:ea typeface="마루 부리 굵은" panose="020B0600000101010101" pitchFamily="50" charset="-127"/>
                <a:cs typeface="Arial"/>
                <a:sym typeface="Arial"/>
              </a:rPr>
              <a:t>,</a:t>
            </a:r>
            <a:br>
              <a:rPr lang="en-US" sz="1800" b="0" dirty="0">
                <a:solidFill>
                  <a:schemeClr val="bg2"/>
                </a:solidFill>
                <a:latin typeface="마루 부리 굵은" panose="020B0600000101010101" pitchFamily="50" charset="-127"/>
                <a:ea typeface="마루 부리 굵은" panose="020B0600000101010101" pitchFamily="50" charset="-127"/>
                <a:cs typeface="Arial"/>
                <a:sym typeface="Arial"/>
              </a:rPr>
            </a:br>
            <a:r>
              <a:rPr lang="en-US" sz="1800" b="0" dirty="0">
                <a:solidFill>
                  <a:schemeClr val="bg2"/>
                </a:solidFill>
                <a:latin typeface="마루 부리 굵은" panose="020B0600000101010101" pitchFamily="50" charset="-127"/>
                <a:ea typeface="마루 부리 굵은" panose="020B0600000101010101" pitchFamily="50" charset="-127"/>
                <a:cs typeface="Arial"/>
                <a:sym typeface="Arial"/>
              </a:rPr>
              <a:t>Parameter </a:t>
            </a:r>
            <a:r>
              <a:rPr lang="ko-KR" altLang="en-US" sz="1800" b="0" dirty="0">
                <a:solidFill>
                  <a:schemeClr val="bg2"/>
                </a:solidFill>
                <a:latin typeface="마루 부리 굵은" panose="020B0600000101010101" pitchFamily="50" charset="-127"/>
                <a:ea typeface="마루 부리 굵은" panose="020B0600000101010101" pitchFamily="50" charset="-127"/>
                <a:cs typeface="Arial"/>
                <a:sym typeface="Arial"/>
              </a:rPr>
              <a:t>조절</a:t>
            </a:r>
            <a:r>
              <a:rPr lang="en-US" altLang="ko-KR" sz="1800" b="0" dirty="0">
                <a:solidFill>
                  <a:schemeClr val="bg2"/>
                </a:solidFill>
                <a:latin typeface="마루 부리 굵은" panose="020B0600000101010101" pitchFamily="50" charset="-127"/>
                <a:ea typeface="마루 부리 굵은" panose="020B0600000101010101" pitchFamily="50" charset="-127"/>
                <a:cs typeface="Arial"/>
                <a:sym typeface="Arial"/>
              </a:rPr>
              <a:t>,</a:t>
            </a:r>
            <a:br>
              <a:rPr lang="en-US" sz="1800" b="0" dirty="0">
                <a:solidFill>
                  <a:schemeClr val="bg2"/>
                </a:solidFill>
                <a:latin typeface="마루 부리 굵은" panose="020B0600000101010101" pitchFamily="50" charset="-127"/>
                <a:ea typeface="마루 부리 굵은" panose="020B0600000101010101" pitchFamily="50" charset="-127"/>
                <a:cs typeface="Arial"/>
                <a:sym typeface="Arial"/>
              </a:rPr>
            </a:br>
            <a:r>
              <a:rPr lang="ko-KR" altLang="en-US" sz="1800" b="0" dirty="0">
                <a:solidFill>
                  <a:srgbClr val="FF0000"/>
                </a:solidFill>
                <a:latin typeface="마루 부리 굵은" panose="020B0600000101010101" pitchFamily="50" charset="-127"/>
                <a:ea typeface="마루 부리 굵은" panose="020B0600000101010101" pitchFamily="50" charset="-127"/>
                <a:cs typeface="Arial"/>
                <a:sym typeface="Arial"/>
              </a:rPr>
              <a:t>하지만</a:t>
            </a:r>
            <a:r>
              <a:rPr lang="en-US" altLang="ko-KR" sz="1800" b="0" dirty="0">
                <a:solidFill>
                  <a:srgbClr val="FF0000"/>
                </a:solidFill>
                <a:latin typeface="마루 부리 굵은" panose="020B0600000101010101" pitchFamily="50" charset="-127"/>
                <a:ea typeface="마루 부리 굵은" panose="020B0600000101010101" pitchFamily="50" charset="-127"/>
                <a:cs typeface="Arial"/>
                <a:sym typeface="Arial"/>
              </a:rPr>
              <a:t>, </a:t>
            </a:r>
            <a:r>
              <a:rPr lang="ko-KR" altLang="en-US" sz="1800" dirty="0">
                <a:solidFill>
                  <a:srgbClr val="FF0000"/>
                </a:solidFill>
                <a:latin typeface="마루 부리 굵은" panose="020B0600000101010101" pitchFamily="50" charset="-127"/>
                <a:ea typeface="마루 부리 굵은" panose="020B0600000101010101" pitchFamily="50" charset="-127"/>
                <a:cs typeface="Arial"/>
                <a:sym typeface="Arial"/>
              </a:rPr>
              <a:t>정확도의 한계</a:t>
            </a:r>
            <a:endParaRPr sz="1800" dirty="0">
              <a:solidFill>
                <a:srgbClr val="FF0000"/>
              </a:solidFill>
              <a:latin typeface="마루 부리 굵은" panose="020B0600000101010101" pitchFamily="50" charset="-127"/>
              <a:ea typeface="마루 부리 굵은" panose="020B0600000101010101" pitchFamily="50" charset="-127"/>
              <a:cs typeface="Arial"/>
              <a:sym typeface="Arial"/>
            </a:endParaRPr>
          </a:p>
        </p:txBody>
      </p:sp>
      <p:grpSp>
        <p:nvGrpSpPr>
          <p:cNvPr id="27" name="그룹 26">
            <a:extLst>
              <a:ext uri="{FF2B5EF4-FFF2-40B4-BE49-F238E27FC236}">
                <a16:creationId xmlns:a16="http://schemas.microsoft.com/office/drawing/2014/main" id="{153EBD70-8BE5-61D7-05A3-9BB2D5720FA6}"/>
              </a:ext>
            </a:extLst>
          </p:cNvPr>
          <p:cNvGrpSpPr/>
          <p:nvPr/>
        </p:nvGrpSpPr>
        <p:grpSpPr>
          <a:xfrm>
            <a:off x="339611" y="1487433"/>
            <a:ext cx="3207148" cy="2146784"/>
            <a:chOff x="4937125" y="1200024"/>
            <a:chExt cx="3286125" cy="2409825"/>
          </a:xfrm>
        </p:grpSpPr>
        <p:pic>
          <p:nvPicPr>
            <p:cNvPr id="341" name="Google Shape;341;p22"/>
            <p:cNvPicPr preferRelativeResize="0"/>
            <p:nvPr/>
          </p:nvPicPr>
          <p:blipFill>
            <a:blip r:embed="rId3">
              <a:alphaModFix/>
            </a:blip>
            <a:stretch>
              <a:fillRect/>
            </a:stretch>
          </p:blipFill>
          <p:spPr>
            <a:xfrm>
              <a:off x="4937125" y="1200024"/>
              <a:ext cx="3286125" cy="2409825"/>
            </a:xfrm>
            <a:prstGeom prst="rect">
              <a:avLst/>
            </a:prstGeom>
            <a:noFill/>
            <a:ln>
              <a:noFill/>
            </a:ln>
          </p:spPr>
        </p:pic>
        <p:sp>
          <p:nvSpPr>
            <p:cNvPr id="324" name="Google Shape;324;p22"/>
            <p:cNvSpPr/>
            <p:nvPr/>
          </p:nvSpPr>
          <p:spPr>
            <a:xfrm>
              <a:off x="5217975" y="1812069"/>
              <a:ext cx="241200" cy="247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그룹 21">
            <a:extLst>
              <a:ext uri="{FF2B5EF4-FFF2-40B4-BE49-F238E27FC236}">
                <a16:creationId xmlns:a16="http://schemas.microsoft.com/office/drawing/2014/main" id="{F151EB11-AAA2-D88D-619F-9AFB50E0B894}"/>
              </a:ext>
            </a:extLst>
          </p:cNvPr>
          <p:cNvGrpSpPr/>
          <p:nvPr/>
        </p:nvGrpSpPr>
        <p:grpSpPr>
          <a:xfrm>
            <a:off x="1622776" y="4125050"/>
            <a:ext cx="5924225" cy="340511"/>
            <a:chOff x="1622776" y="4125050"/>
            <a:chExt cx="5924225" cy="340511"/>
          </a:xfrm>
        </p:grpSpPr>
        <p:cxnSp>
          <p:nvCxnSpPr>
            <p:cNvPr id="325" name="Google Shape;325;p22"/>
            <p:cNvCxnSpPr>
              <a:stCxn id="326" idx="6"/>
              <a:endCxn id="327" idx="2"/>
            </p:cNvCxnSpPr>
            <p:nvPr/>
          </p:nvCxnSpPr>
          <p:spPr>
            <a:xfrm>
              <a:off x="1943185" y="4295347"/>
              <a:ext cx="5283600" cy="0"/>
            </a:xfrm>
            <a:prstGeom prst="straightConnector1">
              <a:avLst/>
            </a:prstGeom>
            <a:noFill/>
            <a:ln w="9525" cap="flat" cmpd="sng">
              <a:solidFill>
                <a:schemeClr val="dk2"/>
              </a:solidFill>
              <a:prstDash val="solid"/>
              <a:round/>
              <a:headEnd type="none" w="med" len="med"/>
              <a:tailEnd type="none" w="med" len="med"/>
            </a:ln>
          </p:spPr>
        </p:cxnSp>
        <p:sp>
          <p:nvSpPr>
            <p:cNvPr id="328" name="Google Shape;328;p22"/>
            <p:cNvSpPr/>
            <p:nvPr/>
          </p:nvSpPr>
          <p:spPr>
            <a:xfrm>
              <a:off x="1622776" y="4125061"/>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1662685" y="4162747"/>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2993982" y="4125061"/>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3033776" y="4162704"/>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4414920" y="4125061"/>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4454714" y="4162704"/>
              <a:ext cx="280500" cy="2652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5800949" y="4125050"/>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5840743" y="4162704"/>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a:off x="7187001" y="4125050"/>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7226796" y="4162758"/>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17;p18">
            <a:extLst>
              <a:ext uri="{FF2B5EF4-FFF2-40B4-BE49-F238E27FC236}">
                <a16:creationId xmlns:a16="http://schemas.microsoft.com/office/drawing/2014/main" id="{AC722F7A-0582-0761-652D-35A655DF1E92}"/>
              </a:ext>
            </a:extLst>
          </p:cNvPr>
          <p:cNvSpPr txBox="1">
            <a:spLocks/>
          </p:cNvSpPr>
          <p:nvPr/>
        </p:nvSpPr>
        <p:spPr>
          <a:xfrm>
            <a:off x="1148000" y="4249116"/>
            <a:ext cx="1222375" cy="652463"/>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en-US" sz="800" b="0" dirty="0">
                <a:latin typeface="Noto Sans KR" panose="020B0500000000000000" pitchFamily="34" charset="-127"/>
                <a:ea typeface="Noto Sans KR" panose="020B0500000000000000" pitchFamily="34" charset="-127"/>
                <a:cs typeface="Arial"/>
                <a:sym typeface="Arial"/>
              </a:rPr>
              <a:t>YoLov5  </a:t>
            </a:r>
            <a:r>
              <a:rPr lang="ko-KR" altLang="en-US" sz="800" b="0" dirty="0">
                <a:latin typeface="Noto Sans KR" panose="020B0500000000000000" pitchFamily="34" charset="-127"/>
                <a:ea typeface="Noto Sans KR" panose="020B0500000000000000" pitchFamily="34" charset="-127"/>
                <a:cs typeface="Arial"/>
                <a:sym typeface="Arial"/>
              </a:rPr>
              <a:t>학습 </a:t>
            </a:r>
          </a:p>
        </p:txBody>
      </p:sp>
      <p:sp>
        <p:nvSpPr>
          <p:cNvPr id="18" name="Google Shape;218;p18">
            <a:extLst>
              <a:ext uri="{FF2B5EF4-FFF2-40B4-BE49-F238E27FC236}">
                <a16:creationId xmlns:a16="http://schemas.microsoft.com/office/drawing/2014/main" id="{C4226915-5318-A69A-6A3A-A180201BF356}"/>
              </a:ext>
            </a:extLst>
          </p:cNvPr>
          <p:cNvSpPr txBox="1">
            <a:spLocks/>
          </p:cNvSpPr>
          <p:nvPr/>
        </p:nvSpPr>
        <p:spPr>
          <a:xfrm>
            <a:off x="2571673" y="4249116"/>
            <a:ext cx="1223963" cy="652463"/>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ko-KR" altLang="en-US" sz="800" b="0" dirty="0">
                <a:latin typeface="Noto Sans KR" panose="020B0500000000000000" pitchFamily="34" charset="-127"/>
                <a:ea typeface="Noto Sans KR" panose="020B0500000000000000" pitchFamily="34" charset="-127"/>
                <a:cs typeface="Arial"/>
                <a:sym typeface="Arial"/>
              </a:rPr>
              <a:t>데이터 추가</a:t>
            </a:r>
          </a:p>
        </p:txBody>
      </p:sp>
      <p:sp>
        <p:nvSpPr>
          <p:cNvPr id="19" name="Google Shape;219;p18">
            <a:extLst>
              <a:ext uri="{FF2B5EF4-FFF2-40B4-BE49-F238E27FC236}">
                <a16:creationId xmlns:a16="http://schemas.microsoft.com/office/drawing/2014/main" id="{DB5AD1CD-A2B9-7851-FF5B-6DAA2EA381A6}"/>
              </a:ext>
            </a:extLst>
          </p:cNvPr>
          <p:cNvSpPr txBox="1">
            <a:spLocks/>
          </p:cNvSpPr>
          <p:nvPr/>
        </p:nvSpPr>
        <p:spPr>
          <a:xfrm>
            <a:off x="4001572" y="4257784"/>
            <a:ext cx="1222375" cy="652463"/>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ko-KR" altLang="en-US" sz="900" dirty="0" err="1">
                <a:latin typeface="Noto Sans KR" panose="020B0500000000000000" pitchFamily="34" charset="-127"/>
                <a:ea typeface="Noto Sans KR" panose="020B0500000000000000" pitchFamily="34" charset="-127"/>
                <a:cs typeface="Arial"/>
                <a:sym typeface="Arial"/>
              </a:rPr>
              <a:t>라벨링</a:t>
            </a:r>
            <a:r>
              <a:rPr lang="ko-KR" altLang="en-US" sz="900" dirty="0">
                <a:latin typeface="Noto Sans KR" panose="020B0500000000000000" pitchFamily="34" charset="-127"/>
                <a:ea typeface="Noto Sans KR" panose="020B0500000000000000" pitchFamily="34" charset="-127"/>
                <a:cs typeface="Arial"/>
                <a:sym typeface="Arial"/>
              </a:rPr>
              <a:t> 개선</a:t>
            </a:r>
          </a:p>
        </p:txBody>
      </p:sp>
      <p:sp>
        <p:nvSpPr>
          <p:cNvPr id="20" name="Google Shape;220;p18">
            <a:extLst>
              <a:ext uri="{FF2B5EF4-FFF2-40B4-BE49-F238E27FC236}">
                <a16:creationId xmlns:a16="http://schemas.microsoft.com/office/drawing/2014/main" id="{ED7DE8F9-B83E-C874-16CE-83E285B1D7AE}"/>
              </a:ext>
            </a:extLst>
          </p:cNvPr>
          <p:cNvSpPr txBox="1">
            <a:spLocks/>
          </p:cNvSpPr>
          <p:nvPr/>
        </p:nvSpPr>
        <p:spPr>
          <a:xfrm>
            <a:off x="4975225" y="4242422"/>
            <a:ext cx="1990725" cy="654050"/>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ko-KR" altLang="en-US" sz="800" b="0">
                <a:latin typeface="Noto Sans KR" panose="020B0500000000000000" pitchFamily="34" charset="-127"/>
                <a:ea typeface="Noto Sans KR" panose="020B0500000000000000" pitchFamily="34" charset="-127"/>
                <a:cs typeface="Arial"/>
                <a:sym typeface="Arial"/>
              </a:rPr>
              <a:t>인식률 개선</a:t>
            </a:r>
            <a:endParaRPr lang="ko-KR" altLang="en-US" sz="800" b="0" dirty="0">
              <a:latin typeface="Noto Sans KR" panose="020B0500000000000000" pitchFamily="34" charset="-127"/>
              <a:ea typeface="Noto Sans KR" panose="020B0500000000000000" pitchFamily="34" charset="-127"/>
              <a:cs typeface="Arial"/>
              <a:sym typeface="Arial"/>
            </a:endParaRPr>
          </a:p>
        </p:txBody>
      </p:sp>
      <p:sp>
        <p:nvSpPr>
          <p:cNvPr id="21" name="Google Shape;221;p18">
            <a:extLst>
              <a:ext uri="{FF2B5EF4-FFF2-40B4-BE49-F238E27FC236}">
                <a16:creationId xmlns:a16="http://schemas.microsoft.com/office/drawing/2014/main" id="{092E6104-AF91-0EFA-B54C-2BCFF31C0161}"/>
              </a:ext>
            </a:extLst>
          </p:cNvPr>
          <p:cNvSpPr txBox="1">
            <a:spLocks/>
          </p:cNvSpPr>
          <p:nvPr/>
        </p:nvSpPr>
        <p:spPr>
          <a:xfrm>
            <a:off x="6774180" y="4253308"/>
            <a:ext cx="1222375" cy="652463"/>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ko-KR" altLang="en-US" sz="800" b="0">
                <a:latin typeface="Noto Sans KR" panose="020B0500000000000000" pitchFamily="34" charset="-127"/>
                <a:ea typeface="Noto Sans KR" panose="020B0500000000000000" pitchFamily="34" charset="-127"/>
                <a:cs typeface="Arial"/>
                <a:sym typeface="Arial"/>
              </a:rPr>
              <a:t>완성</a:t>
            </a:r>
            <a:endParaRPr lang="ko-KR" altLang="en-US" sz="800" b="0" dirty="0">
              <a:latin typeface="Noto Sans KR" panose="020B0500000000000000" pitchFamily="34" charset="-127"/>
              <a:ea typeface="Noto Sans KR" panose="020B0500000000000000" pitchFamily="34" charset="-127"/>
              <a:cs typeface="Arial"/>
              <a:sym typeface="Arial"/>
            </a:endParaRPr>
          </a:p>
        </p:txBody>
      </p:sp>
      <p:cxnSp>
        <p:nvCxnSpPr>
          <p:cNvPr id="2" name="Google Shape;43;p2">
            <a:extLst>
              <a:ext uri="{FF2B5EF4-FFF2-40B4-BE49-F238E27FC236}">
                <a16:creationId xmlns:a16="http://schemas.microsoft.com/office/drawing/2014/main" id="{F2308DFF-660D-0050-40B1-6B870F48AF15}"/>
              </a:ext>
            </a:extLst>
          </p:cNvPr>
          <p:cNvCxnSpPr>
            <a:cxnSpLocks/>
          </p:cNvCxnSpPr>
          <p:nvPr/>
        </p:nvCxnSpPr>
        <p:spPr>
          <a:xfrm>
            <a:off x="2986587" y="481412"/>
            <a:ext cx="4291510" cy="0"/>
          </a:xfrm>
          <a:prstGeom prst="straightConnector1">
            <a:avLst/>
          </a:prstGeom>
          <a:noFill/>
          <a:ln w="38100" cap="flat" cmpd="sng">
            <a:solidFill>
              <a:schemeClr val="dk1"/>
            </a:solidFill>
            <a:prstDash val="solid"/>
            <a:round/>
            <a:headEnd type="none" w="sm" len="sm"/>
            <a:tailEnd type="none" w="sm" len="sm"/>
          </a:ln>
        </p:spPr>
      </p:cxnSp>
      <p:sp>
        <p:nvSpPr>
          <p:cNvPr id="3" name="Google Shape;65;p7">
            <a:extLst>
              <a:ext uri="{FF2B5EF4-FFF2-40B4-BE49-F238E27FC236}">
                <a16:creationId xmlns:a16="http://schemas.microsoft.com/office/drawing/2014/main" id="{D0D28BF9-236F-59FC-94DC-B07ABFDF9E46}"/>
              </a:ext>
            </a:extLst>
          </p:cNvPr>
          <p:cNvSpPr txBox="1"/>
          <p:nvPr/>
        </p:nvSpPr>
        <p:spPr>
          <a:xfrm>
            <a:off x="623770" y="345535"/>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03. </a:t>
            </a:r>
            <a:r>
              <a:rPr lang="ko-KR" altLang="en-US" sz="1600" dirty="0">
                <a:solidFill>
                  <a:schemeClr val="bg2"/>
                </a:solidFill>
                <a:latin typeface="마루 부리 굵은" panose="020B0600000101010101" pitchFamily="50" charset="-127"/>
                <a:ea typeface="마루 부리 굵은" panose="020B0600000101010101" pitchFamily="50" charset="-127"/>
              </a:rPr>
              <a:t>문제 해결 과정</a:t>
            </a:r>
            <a:endParaRPr sz="16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
        <p:nvSpPr>
          <p:cNvPr id="4" name="Google Shape;65;p7">
            <a:extLst>
              <a:ext uri="{FF2B5EF4-FFF2-40B4-BE49-F238E27FC236}">
                <a16:creationId xmlns:a16="http://schemas.microsoft.com/office/drawing/2014/main" id="{11CC20DE-5C4E-A6ED-8987-672D18783AF5}"/>
              </a:ext>
            </a:extLst>
          </p:cNvPr>
          <p:cNvSpPr txBox="1"/>
          <p:nvPr/>
        </p:nvSpPr>
        <p:spPr>
          <a:xfrm>
            <a:off x="611578" y="764871"/>
            <a:ext cx="3338630"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2400" dirty="0">
                <a:solidFill>
                  <a:schemeClr val="bg2"/>
                </a:solidFill>
                <a:latin typeface="마루 부리 굵은" panose="020B0600000101010101" pitchFamily="50" charset="-127"/>
                <a:ea typeface="마루 부리 굵은" panose="020B0600000101010101" pitchFamily="50" charset="-127"/>
              </a:rPr>
              <a:t>3) </a:t>
            </a:r>
            <a:r>
              <a:rPr lang="ko-KR" altLang="en-US" sz="2400" dirty="0">
                <a:solidFill>
                  <a:schemeClr val="bg2"/>
                </a:solidFill>
                <a:latin typeface="마루 부리 굵은" panose="020B0600000101010101" pitchFamily="50" charset="-127"/>
                <a:ea typeface="마루 부리 굵은" panose="020B0600000101010101" pitchFamily="50" charset="-127"/>
              </a:rPr>
              <a:t>잘못된 </a:t>
            </a:r>
            <a:r>
              <a:rPr lang="ko-KR" altLang="en-US" sz="2400" dirty="0" err="1">
                <a:solidFill>
                  <a:schemeClr val="bg2"/>
                </a:solidFill>
                <a:latin typeface="마루 부리 굵은" panose="020B0600000101010101" pitchFamily="50" charset="-127"/>
                <a:ea typeface="마루 부리 굵은" panose="020B0600000101010101" pitchFamily="50" charset="-127"/>
              </a:rPr>
              <a:t>라벨링</a:t>
            </a:r>
            <a:r>
              <a:rPr lang="ko-KR" altLang="en-US" sz="2400" dirty="0">
                <a:solidFill>
                  <a:schemeClr val="bg2"/>
                </a:solidFill>
                <a:latin typeface="마루 부리 굵은" panose="020B0600000101010101" pitchFamily="50" charset="-127"/>
                <a:ea typeface="마루 부리 굵은" panose="020B0600000101010101" pitchFamily="50" charset="-127"/>
              </a:rPr>
              <a:t> 개선</a:t>
            </a:r>
            <a:endParaRP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grpSp>
        <p:nvGrpSpPr>
          <p:cNvPr id="5" name="그룹 38">
            <a:extLst>
              <a:ext uri="{FF2B5EF4-FFF2-40B4-BE49-F238E27FC236}">
                <a16:creationId xmlns:a16="http://schemas.microsoft.com/office/drawing/2014/main" id="{34F50757-7B09-3400-ACB4-4EABD5AEB80D}"/>
              </a:ext>
            </a:extLst>
          </p:cNvPr>
          <p:cNvGrpSpPr/>
          <p:nvPr/>
        </p:nvGrpSpPr>
        <p:grpSpPr>
          <a:xfrm>
            <a:off x="3637905" y="2836028"/>
            <a:ext cx="4485771" cy="1095525"/>
            <a:chOff x="267300" y="1390273"/>
            <a:chExt cx="4108800" cy="1003827"/>
          </a:xfrm>
        </p:grpSpPr>
        <p:grpSp>
          <p:nvGrpSpPr>
            <p:cNvPr id="6" name="Google Shape;354;p23">
              <a:extLst>
                <a:ext uri="{FF2B5EF4-FFF2-40B4-BE49-F238E27FC236}">
                  <a16:creationId xmlns:a16="http://schemas.microsoft.com/office/drawing/2014/main" id="{AA6E1D72-F47B-DDFF-5128-701F7E57CFEE}"/>
                </a:ext>
              </a:extLst>
            </p:cNvPr>
            <p:cNvGrpSpPr/>
            <p:nvPr/>
          </p:nvGrpSpPr>
          <p:grpSpPr>
            <a:xfrm>
              <a:off x="267319" y="1390273"/>
              <a:ext cx="4108737" cy="1003718"/>
              <a:chOff x="343625" y="1179200"/>
              <a:chExt cx="3958702" cy="880918"/>
            </a:xfrm>
          </p:grpSpPr>
          <p:pic>
            <p:nvPicPr>
              <p:cNvPr id="8" name="Google Shape;355;p23">
                <a:extLst>
                  <a:ext uri="{FF2B5EF4-FFF2-40B4-BE49-F238E27FC236}">
                    <a16:creationId xmlns:a16="http://schemas.microsoft.com/office/drawing/2014/main" id="{8E087BBA-92BC-E43A-57C5-6B0EC249163B}"/>
                  </a:ext>
                </a:extLst>
              </p:cNvPr>
              <p:cNvPicPr preferRelativeResize="0"/>
              <p:nvPr/>
            </p:nvPicPr>
            <p:blipFill rotWithShape="1">
              <a:blip r:embed="rId4">
                <a:alphaModFix/>
              </a:blip>
              <a:srcRect l="7690" t="64216" r="38073" b="31393"/>
              <a:stretch/>
            </p:blipFill>
            <p:spPr>
              <a:xfrm>
                <a:off x="343625" y="1179200"/>
                <a:ext cx="3958702" cy="125000"/>
              </a:xfrm>
              <a:prstGeom prst="rect">
                <a:avLst/>
              </a:prstGeom>
              <a:noFill/>
              <a:ln>
                <a:noFill/>
              </a:ln>
            </p:spPr>
          </p:pic>
          <p:pic>
            <p:nvPicPr>
              <p:cNvPr id="9" name="Google Shape;356;p23">
                <a:extLst>
                  <a:ext uri="{FF2B5EF4-FFF2-40B4-BE49-F238E27FC236}">
                    <a16:creationId xmlns:a16="http://schemas.microsoft.com/office/drawing/2014/main" id="{90F10E27-6CDE-DDDB-3682-DBC442CE2779}"/>
                  </a:ext>
                </a:extLst>
              </p:cNvPr>
              <p:cNvPicPr preferRelativeResize="0"/>
              <p:nvPr/>
            </p:nvPicPr>
            <p:blipFill rotWithShape="1">
              <a:blip r:embed="rId4">
                <a:alphaModFix/>
              </a:blip>
              <a:srcRect l="7690" t="73265" r="38073"/>
              <a:stretch/>
            </p:blipFill>
            <p:spPr>
              <a:xfrm>
                <a:off x="343625" y="1298830"/>
                <a:ext cx="3958702" cy="761287"/>
              </a:xfrm>
              <a:prstGeom prst="rect">
                <a:avLst/>
              </a:prstGeom>
              <a:noFill/>
              <a:ln>
                <a:noFill/>
              </a:ln>
            </p:spPr>
          </p:pic>
        </p:grpSp>
        <p:sp>
          <p:nvSpPr>
            <p:cNvPr id="7" name="Google Shape;373;p23">
              <a:extLst>
                <a:ext uri="{FF2B5EF4-FFF2-40B4-BE49-F238E27FC236}">
                  <a16:creationId xmlns:a16="http://schemas.microsoft.com/office/drawing/2014/main" id="{30BC1C94-8B1D-642F-8727-CC67698FA572}"/>
                </a:ext>
              </a:extLst>
            </p:cNvPr>
            <p:cNvSpPr/>
            <p:nvPr/>
          </p:nvSpPr>
          <p:spPr>
            <a:xfrm>
              <a:off x="267300" y="2101900"/>
              <a:ext cx="4108800" cy="292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1026" name="Picture 2">
            <a:extLst>
              <a:ext uri="{FF2B5EF4-FFF2-40B4-BE49-F238E27FC236}">
                <a16:creationId xmlns:a16="http://schemas.microsoft.com/office/drawing/2014/main" id="{83767A86-FC36-3B76-E6B8-40FE32C9BA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53" t="25175" r="5534" b="27598"/>
          <a:stretch/>
        </p:blipFill>
        <p:spPr bwMode="auto">
          <a:xfrm>
            <a:off x="2788522" y="2359657"/>
            <a:ext cx="2727660" cy="7655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BF5EE1F-FA83-702B-77C6-41EAFB3D8A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815" y="2002012"/>
            <a:ext cx="1483780" cy="148085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a:extLst>
              <a:ext uri="{FF2B5EF4-FFF2-40B4-BE49-F238E27FC236}">
                <a16:creationId xmlns:a16="http://schemas.microsoft.com/office/drawing/2014/main" id="{D822F197-387E-CC54-91D4-600E20A672CB}"/>
              </a:ext>
            </a:extLst>
          </p:cNvPr>
          <p:cNvGrpSpPr/>
          <p:nvPr/>
        </p:nvGrpSpPr>
        <p:grpSpPr>
          <a:xfrm>
            <a:off x="5847109" y="2268223"/>
            <a:ext cx="2623972" cy="948427"/>
            <a:chOff x="5972113" y="1962148"/>
            <a:chExt cx="2623972" cy="948427"/>
          </a:xfrm>
        </p:grpSpPr>
        <p:pic>
          <p:nvPicPr>
            <p:cNvPr id="1034" name="Picture 10">
              <a:extLst>
                <a:ext uri="{FF2B5EF4-FFF2-40B4-BE49-F238E27FC236}">
                  <a16:creationId xmlns:a16="http://schemas.microsoft.com/office/drawing/2014/main" id="{63C58435-6FB4-9F56-BC57-BC7233FEE0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7884"/>
            <a:stretch/>
          </p:blipFill>
          <p:spPr bwMode="auto">
            <a:xfrm>
              <a:off x="5972113" y="1962148"/>
              <a:ext cx="2623972" cy="609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a:extLst>
                <a:ext uri="{FF2B5EF4-FFF2-40B4-BE49-F238E27FC236}">
                  <a16:creationId xmlns:a16="http://schemas.microsoft.com/office/drawing/2014/main" id="{0CE132F9-D5C8-B219-D574-7442406C7A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588" t="18536" r="1456" b="23131"/>
            <a:stretch/>
          </p:blipFill>
          <p:spPr bwMode="auto">
            <a:xfrm>
              <a:off x="6939801" y="2554975"/>
              <a:ext cx="908051" cy="3556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Google Shape;57;p6">
            <a:extLst>
              <a:ext uri="{FF2B5EF4-FFF2-40B4-BE49-F238E27FC236}">
                <a16:creationId xmlns:a16="http://schemas.microsoft.com/office/drawing/2014/main" id="{C4D685B7-F88F-A9FE-FD93-C8AF4F861B46}"/>
              </a:ext>
            </a:extLst>
          </p:cNvPr>
          <p:cNvSpPr txBox="1">
            <a:spLocks/>
          </p:cNvSpPr>
          <p:nvPr/>
        </p:nvSpPr>
        <p:spPr>
          <a:xfrm>
            <a:off x="892544" y="915898"/>
            <a:ext cx="2484640" cy="500063"/>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en-US" altLang="ko-KR" sz="2000" spc="300" dirty="0">
                <a:solidFill>
                  <a:schemeClr val="tx1"/>
                </a:solidFill>
                <a:latin typeface="마루 부리 굵은" panose="020B0600000101010101" pitchFamily="50" charset="-127"/>
                <a:ea typeface="마루 부리 굵은" panose="020B0600000101010101" pitchFamily="50" charset="-127"/>
                <a:cs typeface="Arial"/>
                <a:sym typeface="Arial"/>
              </a:rPr>
              <a:t>P</a:t>
            </a:r>
            <a:r>
              <a:rPr lang="en-US" altLang="ko-KR" sz="2000" spc="300" dirty="0">
                <a:solidFill>
                  <a:schemeClr val="bg2"/>
                </a:solidFill>
                <a:latin typeface="마루 부리 굵은" panose="020B0600000101010101" pitchFamily="50" charset="-127"/>
                <a:ea typeface="마루 부리 굵은" panose="020B0600000101010101" pitchFamily="50" charset="-127"/>
                <a:cs typeface="Arial"/>
                <a:sym typeface="Arial"/>
              </a:rPr>
              <a:t>ARTICIPANTS</a:t>
            </a:r>
            <a:endParaRPr lang="ko-KR" altLang="en-US" sz="2000" spc="300" dirty="0">
              <a:solidFill>
                <a:schemeClr val="bg2"/>
              </a:solidFill>
              <a:latin typeface="마루 부리 굵은" panose="020B0600000101010101" pitchFamily="50" charset="-127"/>
              <a:ea typeface="마루 부리 굵은" panose="020B0600000101010101" pitchFamily="50" charset="-127"/>
              <a:cs typeface="Arial"/>
              <a:sym typeface="Arial"/>
            </a:endParaRPr>
          </a:p>
        </p:txBody>
      </p:sp>
      <p:cxnSp>
        <p:nvCxnSpPr>
          <p:cNvPr id="19" name="Google Shape;43;p2">
            <a:extLst>
              <a:ext uri="{FF2B5EF4-FFF2-40B4-BE49-F238E27FC236}">
                <a16:creationId xmlns:a16="http://schemas.microsoft.com/office/drawing/2014/main" id="{152FC797-C168-493E-8532-B7C78D5F37C8}"/>
              </a:ext>
            </a:extLst>
          </p:cNvPr>
          <p:cNvCxnSpPr>
            <a:cxnSpLocks/>
          </p:cNvCxnSpPr>
          <p:nvPr/>
        </p:nvCxnSpPr>
        <p:spPr>
          <a:xfrm>
            <a:off x="3483194" y="1165930"/>
            <a:ext cx="4821879" cy="0"/>
          </a:xfrm>
          <a:prstGeom prst="straightConnector1">
            <a:avLst/>
          </a:prstGeom>
          <a:noFill/>
          <a:ln w="38100" cap="flat" cmpd="sng">
            <a:solidFill>
              <a:schemeClr val="dk1"/>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grpSp>
        <p:nvGrpSpPr>
          <p:cNvPr id="25" name="그룹 24">
            <a:extLst>
              <a:ext uri="{FF2B5EF4-FFF2-40B4-BE49-F238E27FC236}">
                <a16:creationId xmlns:a16="http://schemas.microsoft.com/office/drawing/2014/main" id="{8DE00A16-7273-69E1-2829-B9AC12789134}"/>
              </a:ext>
            </a:extLst>
          </p:cNvPr>
          <p:cNvGrpSpPr/>
          <p:nvPr/>
        </p:nvGrpSpPr>
        <p:grpSpPr>
          <a:xfrm>
            <a:off x="1320561" y="1395006"/>
            <a:ext cx="7026485" cy="2799486"/>
            <a:chOff x="1347090" y="911802"/>
            <a:chExt cx="6502876" cy="2439792"/>
          </a:xfrm>
        </p:grpSpPr>
        <p:pic>
          <p:nvPicPr>
            <p:cNvPr id="379" name="Google Shape;379;p24"/>
            <p:cNvPicPr preferRelativeResize="0"/>
            <p:nvPr/>
          </p:nvPicPr>
          <p:blipFill rotWithShape="1">
            <a:blip r:embed="rId3">
              <a:alphaModFix/>
            </a:blip>
            <a:srcRect l="9220" t="70302" r="53466"/>
            <a:stretch/>
          </p:blipFill>
          <p:spPr>
            <a:xfrm>
              <a:off x="5012801" y="911990"/>
              <a:ext cx="2837165" cy="1393414"/>
            </a:xfrm>
            <a:prstGeom prst="rect">
              <a:avLst/>
            </a:prstGeom>
            <a:noFill/>
            <a:ln>
              <a:noFill/>
            </a:ln>
          </p:spPr>
        </p:pic>
        <p:pic>
          <p:nvPicPr>
            <p:cNvPr id="382" name="Google Shape;382;p24"/>
            <p:cNvPicPr preferRelativeResize="0"/>
            <p:nvPr/>
          </p:nvPicPr>
          <p:blipFill rotWithShape="1">
            <a:blip r:embed="rId3">
              <a:alphaModFix/>
            </a:blip>
            <a:srcRect l="9221" r="16168"/>
            <a:stretch/>
          </p:blipFill>
          <p:spPr>
            <a:xfrm>
              <a:off x="1347090" y="911802"/>
              <a:ext cx="2949691" cy="2439575"/>
            </a:xfrm>
            <a:prstGeom prst="rect">
              <a:avLst/>
            </a:prstGeom>
            <a:noFill/>
            <a:ln>
              <a:noFill/>
            </a:ln>
          </p:spPr>
        </p:pic>
        <p:sp>
          <p:nvSpPr>
            <p:cNvPr id="383" name="Google Shape;383;p24"/>
            <p:cNvSpPr/>
            <p:nvPr/>
          </p:nvSpPr>
          <p:spPr>
            <a:xfrm>
              <a:off x="1368303" y="2595977"/>
              <a:ext cx="752100" cy="755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4"/>
            <p:cNvSpPr/>
            <p:nvPr/>
          </p:nvSpPr>
          <p:spPr>
            <a:xfrm>
              <a:off x="2120056" y="2595977"/>
              <a:ext cx="752100" cy="755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5" name="Google Shape;385;p24"/>
            <p:cNvCxnSpPr/>
            <p:nvPr/>
          </p:nvCxnSpPr>
          <p:spPr>
            <a:xfrm rot="10800000" flipH="1">
              <a:off x="1385989" y="932388"/>
              <a:ext cx="3615000" cy="1644000"/>
            </a:xfrm>
            <a:prstGeom prst="straightConnector1">
              <a:avLst/>
            </a:prstGeom>
            <a:noFill/>
            <a:ln w="28575" cap="flat" cmpd="sng">
              <a:solidFill>
                <a:srgbClr val="FF0000"/>
              </a:solidFill>
              <a:prstDash val="solid"/>
              <a:round/>
              <a:headEnd type="none" w="med" len="med"/>
              <a:tailEnd type="none" w="med" len="med"/>
            </a:ln>
          </p:spPr>
        </p:cxnSp>
        <p:cxnSp>
          <p:nvCxnSpPr>
            <p:cNvPr id="386" name="Google Shape;386;p24"/>
            <p:cNvCxnSpPr/>
            <p:nvPr/>
          </p:nvCxnSpPr>
          <p:spPr>
            <a:xfrm rot="10800000" flipH="1">
              <a:off x="2912230" y="2309094"/>
              <a:ext cx="2105700" cy="1042500"/>
            </a:xfrm>
            <a:prstGeom prst="straightConnector1">
              <a:avLst/>
            </a:prstGeom>
            <a:noFill/>
            <a:ln w="28575" cap="flat" cmpd="sng">
              <a:solidFill>
                <a:srgbClr val="FF0000"/>
              </a:solidFill>
              <a:prstDash val="solid"/>
              <a:round/>
              <a:headEnd type="none" w="med" len="med"/>
              <a:tailEnd type="none" w="med" len="med"/>
            </a:ln>
          </p:spPr>
        </p:cxnSp>
      </p:grpSp>
      <p:sp>
        <p:nvSpPr>
          <p:cNvPr id="26" name="Google Shape;321;p22">
            <a:extLst>
              <a:ext uri="{FF2B5EF4-FFF2-40B4-BE49-F238E27FC236}">
                <a16:creationId xmlns:a16="http://schemas.microsoft.com/office/drawing/2014/main" id="{B48EB224-A6C2-8887-5CAD-7417C02F49ED}"/>
              </a:ext>
            </a:extLst>
          </p:cNvPr>
          <p:cNvSpPr txBox="1">
            <a:spLocks/>
          </p:cNvSpPr>
          <p:nvPr/>
        </p:nvSpPr>
        <p:spPr>
          <a:xfrm>
            <a:off x="4984945" y="3079821"/>
            <a:ext cx="2105700" cy="408033"/>
          </a:xfrm>
          <a:prstGeom prst="rect">
            <a:avLst/>
          </a:prstGeom>
          <a:noFill/>
          <a:ln w="9525" cap="flat" cmpd="sng">
            <a:noFill/>
            <a:prstDash val="solid"/>
            <a:round/>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marL="0" lvl="0" indent="0" algn="ctr" rtl="0">
              <a:spcBef>
                <a:spcPts val="0"/>
              </a:spcBef>
              <a:spcAft>
                <a:spcPts val="0"/>
              </a:spcAft>
              <a:buNone/>
            </a:pPr>
            <a:r>
              <a:rPr lang="ko-KR" altLang="en-US" sz="1100" b="0" dirty="0">
                <a:solidFill>
                  <a:schemeClr val="bg2"/>
                </a:solidFill>
                <a:latin typeface="Noto Sans KR" panose="020B0500000000000000" pitchFamily="34" charset="-127"/>
                <a:ea typeface="Noto Sans KR" panose="020B0500000000000000" pitchFamily="34" charset="-127"/>
                <a:cs typeface="Arial"/>
                <a:sym typeface="Arial"/>
              </a:rPr>
              <a:t>▲ 세로로 출력된 </a:t>
            </a:r>
            <a:r>
              <a:rPr lang="en-US" altLang="ko-KR" sz="1100" b="0" dirty="0">
                <a:solidFill>
                  <a:schemeClr val="bg2"/>
                </a:solidFill>
                <a:latin typeface="Noto Sans KR" panose="020B0500000000000000" pitchFamily="34" charset="-127"/>
                <a:ea typeface="Noto Sans KR" panose="020B0500000000000000" pitchFamily="34" charset="-127"/>
                <a:cs typeface="Arial"/>
                <a:sym typeface="Arial"/>
              </a:rPr>
              <a:t>box</a:t>
            </a:r>
            <a:endParaRPr lang="ko-KR" altLang="en-US" sz="1100" b="0" dirty="0">
              <a:solidFill>
                <a:schemeClr val="bg2"/>
              </a:solidFill>
              <a:latin typeface="Noto Sans KR" panose="020B0500000000000000" pitchFamily="34" charset="-127"/>
              <a:ea typeface="Noto Sans KR" panose="020B0500000000000000" pitchFamily="34" charset="-127"/>
              <a:cs typeface="Arial"/>
              <a:sym typeface="Arial"/>
            </a:endParaRPr>
          </a:p>
        </p:txBody>
      </p:sp>
      <p:cxnSp>
        <p:nvCxnSpPr>
          <p:cNvPr id="2" name="Google Shape;43;p2">
            <a:extLst>
              <a:ext uri="{FF2B5EF4-FFF2-40B4-BE49-F238E27FC236}">
                <a16:creationId xmlns:a16="http://schemas.microsoft.com/office/drawing/2014/main" id="{A8D776F8-F2CA-0672-1BCB-1F124E98A7D5}"/>
              </a:ext>
            </a:extLst>
          </p:cNvPr>
          <p:cNvCxnSpPr>
            <a:cxnSpLocks/>
          </p:cNvCxnSpPr>
          <p:nvPr/>
        </p:nvCxnSpPr>
        <p:spPr>
          <a:xfrm>
            <a:off x="2986587" y="481412"/>
            <a:ext cx="4291510" cy="0"/>
          </a:xfrm>
          <a:prstGeom prst="straightConnector1">
            <a:avLst/>
          </a:prstGeom>
          <a:noFill/>
          <a:ln w="38100" cap="flat" cmpd="sng">
            <a:solidFill>
              <a:schemeClr val="dk1"/>
            </a:solidFill>
            <a:prstDash val="solid"/>
            <a:round/>
            <a:headEnd type="none" w="sm" len="sm"/>
            <a:tailEnd type="none" w="sm" len="sm"/>
          </a:ln>
        </p:spPr>
      </p:cxnSp>
      <p:sp>
        <p:nvSpPr>
          <p:cNvPr id="3" name="Google Shape;65;p7">
            <a:extLst>
              <a:ext uri="{FF2B5EF4-FFF2-40B4-BE49-F238E27FC236}">
                <a16:creationId xmlns:a16="http://schemas.microsoft.com/office/drawing/2014/main" id="{8EF559E5-7388-5D40-A452-3A9EF5E96098}"/>
              </a:ext>
            </a:extLst>
          </p:cNvPr>
          <p:cNvSpPr txBox="1"/>
          <p:nvPr/>
        </p:nvSpPr>
        <p:spPr>
          <a:xfrm>
            <a:off x="623770" y="345535"/>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03. </a:t>
            </a:r>
            <a:r>
              <a:rPr lang="ko-KR" altLang="en-US" sz="1600" dirty="0">
                <a:solidFill>
                  <a:schemeClr val="bg2"/>
                </a:solidFill>
                <a:latin typeface="마루 부리 굵은" panose="020B0600000101010101" pitchFamily="50" charset="-127"/>
                <a:ea typeface="마루 부리 굵은" panose="020B0600000101010101" pitchFamily="50" charset="-127"/>
              </a:rPr>
              <a:t>문제 해결 과정</a:t>
            </a:r>
            <a:endParaRPr sz="16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
        <p:nvSpPr>
          <p:cNvPr id="4" name="Google Shape;65;p7">
            <a:extLst>
              <a:ext uri="{FF2B5EF4-FFF2-40B4-BE49-F238E27FC236}">
                <a16:creationId xmlns:a16="http://schemas.microsoft.com/office/drawing/2014/main" id="{20D1674A-4B15-1943-DF59-9B3A1CC2A93E}"/>
              </a:ext>
            </a:extLst>
          </p:cNvPr>
          <p:cNvSpPr txBox="1"/>
          <p:nvPr/>
        </p:nvSpPr>
        <p:spPr>
          <a:xfrm>
            <a:off x="611578" y="764871"/>
            <a:ext cx="3338630"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2400" dirty="0">
                <a:solidFill>
                  <a:schemeClr val="bg2"/>
                </a:solidFill>
                <a:latin typeface="마루 부리 굵은" panose="020B0600000101010101" pitchFamily="50" charset="-127"/>
                <a:ea typeface="마루 부리 굵은" panose="020B0600000101010101" pitchFamily="50" charset="-127"/>
              </a:rPr>
              <a:t>3) </a:t>
            </a:r>
            <a:r>
              <a:rPr lang="ko-KR" altLang="en-US" sz="2400" dirty="0">
                <a:solidFill>
                  <a:schemeClr val="bg2"/>
                </a:solidFill>
                <a:latin typeface="마루 부리 굵은" panose="020B0600000101010101" pitchFamily="50" charset="-127"/>
                <a:ea typeface="마루 부리 굵은" panose="020B0600000101010101" pitchFamily="50" charset="-127"/>
              </a:rPr>
              <a:t>잘못된 </a:t>
            </a:r>
            <a:r>
              <a:rPr lang="ko-KR" altLang="en-US" sz="2400" dirty="0" err="1">
                <a:solidFill>
                  <a:schemeClr val="bg2"/>
                </a:solidFill>
                <a:latin typeface="마루 부리 굵은" panose="020B0600000101010101" pitchFamily="50" charset="-127"/>
                <a:ea typeface="마루 부리 굵은" panose="020B0600000101010101" pitchFamily="50" charset="-127"/>
              </a:rPr>
              <a:t>라벨링</a:t>
            </a:r>
            <a:r>
              <a:rPr lang="ko-KR" altLang="en-US" sz="2400" dirty="0">
                <a:solidFill>
                  <a:schemeClr val="bg2"/>
                </a:solidFill>
                <a:latin typeface="마루 부리 굵은" panose="020B0600000101010101" pitchFamily="50" charset="-127"/>
                <a:ea typeface="마루 부리 굵은" panose="020B0600000101010101" pitchFamily="50" charset="-127"/>
              </a:rPr>
              <a:t> 개선</a:t>
            </a:r>
            <a:endParaRP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11" name="Google Shape;411;p25"/>
          <p:cNvPicPr preferRelativeResize="0"/>
          <p:nvPr/>
        </p:nvPicPr>
        <p:blipFill rotWithShape="1">
          <a:blip r:embed="rId3">
            <a:alphaModFix/>
          </a:blip>
          <a:srcRect l="19833" t="2633" r="6020" b="6994"/>
          <a:stretch/>
        </p:blipFill>
        <p:spPr>
          <a:xfrm>
            <a:off x="4739677" y="1349963"/>
            <a:ext cx="3491624" cy="2846160"/>
          </a:xfrm>
          <a:prstGeom prst="rect">
            <a:avLst/>
          </a:prstGeom>
          <a:noFill/>
          <a:ln>
            <a:noFill/>
          </a:ln>
        </p:spPr>
      </p:pic>
      <p:pic>
        <p:nvPicPr>
          <p:cNvPr id="412" name="Google Shape;412;p25"/>
          <p:cNvPicPr preferRelativeResize="0"/>
          <p:nvPr/>
        </p:nvPicPr>
        <p:blipFill rotWithShape="1">
          <a:blip r:embed="rId4">
            <a:alphaModFix/>
          </a:blip>
          <a:srcRect b="54214"/>
          <a:stretch/>
        </p:blipFill>
        <p:spPr>
          <a:xfrm>
            <a:off x="1242548" y="1349963"/>
            <a:ext cx="2881361" cy="2846160"/>
          </a:xfrm>
          <a:prstGeom prst="rect">
            <a:avLst/>
          </a:prstGeom>
          <a:noFill/>
          <a:ln>
            <a:noFill/>
          </a:ln>
        </p:spPr>
      </p:pic>
      <p:sp>
        <p:nvSpPr>
          <p:cNvPr id="23" name="Google Shape;321;p22">
            <a:extLst>
              <a:ext uri="{FF2B5EF4-FFF2-40B4-BE49-F238E27FC236}">
                <a16:creationId xmlns:a16="http://schemas.microsoft.com/office/drawing/2014/main" id="{7ADD89EE-4B57-FC26-B5C9-4E031F04AEF9}"/>
              </a:ext>
            </a:extLst>
          </p:cNvPr>
          <p:cNvSpPr txBox="1">
            <a:spLocks/>
          </p:cNvSpPr>
          <p:nvPr/>
        </p:nvSpPr>
        <p:spPr>
          <a:xfrm>
            <a:off x="1242548" y="4207215"/>
            <a:ext cx="3033794" cy="454873"/>
          </a:xfrm>
          <a:prstGeom prst="rect">
            <a:avLst/>
          </a:prstGeom>
          <a:noFill/>
          <a:ln w="9525" cap="flat" cmpd="sng">
            <a:noFill/>
            <a:prstDash val="solid"/>
            <a:round/>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marL="0" lvl="0" indent="0" rtl="0">
              <a:spcBef>
                <a:spcPts val="0"/>
              </a:spcBef>
              <a:spcAft>
                <a:spcPts val="0"/>
              </a:spcAft>
              <a:buNone/>
            </a:pPr>
            <a:r>
              <a:rPr lang="ko-KR" altLang="en-US" sz="1100" b="0" dirty="0">
                <a:solidFill>
                  <a:schemeClr val="bg2"/>
                </a:solidFill>
                <a:latin typeface="Noto Sans KR" panose="020B0500000000000000" pitchFamily="34" charset="-127"/>
                <a:ea typeface="Noto Sans KR" panose="020B0500000000000000" pitchFamily="34" charset="-127"/>
                <a:cs typeface="Arial"/>
                <a:sym typeface="Arial"/>
              </a:rPr>
              <a:t>▲ 원본 사진</a:t>
            </a:r>
            <a:endParaRPr lang="ko-KR" altLang="en-US" sz="1100" b="0" dirty="0">
              <a:solidFill>
                <a:schemeClr val="bg2"/>
              </a:solidFill>
              <a:latin typeface="Noto Sans KR" panose="020B0500000000000000" pitchFamily="34" charset="-127"/>
              <a:ea typeface="Noto Sans KR" panose="020B0500000000000000" pitchFamily="34" charset="-127"/>
            </a:endParaRPr>
          </a:p>
        </p:txBody>
      </p:sp>
      <p:sp>
        <p:nvSpPr>
          <p:cNvPr id="24" name="Google Shape;321;p22">
            <a:extLst>
              <a:ext uri="{FF2B5EF4-FFF2-40B4-BE49-F238E27FC236}">
                <a16:creationId xmlns:a16="http://schemas.microsoft.com/office/drawing/2014/main" id="{BA8550C2-572C-8E47-B3B8-76A1D2AEE26A}"/>
              </a:ext>
            </a:extLst>
          </p:cNvPr>
          <p:cNvSpPr txBox="1">
            <a:spLocks/>
          </p:cNvSpPr>
          <p:nvPr/>
        </p:nvSpPr>
        <p:spPr>
          <a:xfrm>
            <a:off x="4736666" y="4207215"/>
            <a:ext cx="3033794" cy="454873"/>
          </a:xfrm>
          <a:prstGeom prst="rect">
            <a:avLst/>
          </a:prstGeom>
          <a:noFill/>
          <a:ln w="9525" cap="flat" cmpd="sng">
            <a:noFill/>
            <a:prstDash val="solid"/>
            <a:round/>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marL="0" lvl="0" indent="0" rtl="0">
              <a:spcBef>
                <a:spcPts val="0"/>
              </a:spcBef>
              <a:spcAft>
                <a:spcPts val="0"/>
              </a:spcAft>
              <a:buNone/>
            </a:pPr>
            <a:r>
              <a:rPr lang="ko-KR" altLang="en-US" sz="1100" b="0" dirty="0">
                <a:solidFill>
                  <a:schemeClr val="bg2"/>
                </a:solidFill>
                <a:latin typeface="Noto Sans KR" panose="020B0500000000000000" pitchFamily="34" charset="-127"/>
                <a:ea typeface="Noto Sans KR" panose="020B0500000000000000" pitchFamily="34" charset="-127"/>
                <a:cs typeface="Arial"/>
                <a:sym typeface="Arial"/>
              </a:rPr>
              <a:t>▲ </a:t>
            </a:r>
            <a:r>
              <a:rPr lang="ko-KR" altLang="en-US" sz="1100" b="0" dirty="0" err="1">
                <a:solidFill>
                  <a:schemeClr val="bg2"/>
                </a:solidFill>
                <a:latin typeface="Noto Sans KR" panose="020B0500000000000000" pitchFamily="34" charset="-127"/>
                <a:ea typeface="Noto Sans KR" panose="020B0500000000000000" pitchFamily="34" charset="-127"/>
              </a:rPr>
              <a:t>라벨링툴</a:t>
            </a:r>
            <a:r>
              <a:rPr lang="en-US" altLang="ko-KR" sz="1100" b="0" dirty="0">
                <a:solidFill>
                  <a:schemeClr val="bg2"/>
                </a:solidFill>
                <a:latin typeface="Noto Sans KR" panose="020B0500000000000000" pitchFamily="34" charset="-127"/>
                <a:ea typeface="Noto Sans KR" panose="020B0500000000000000" pitchFamily="34" charset="-127"/>
              </a:rPr>
              <a:t>(CVAT)</a:t>
            </a:r>
            <a:r>
              <a:rPr lang="ko-KR" altLang="en-US" sz="1100" b="0" dirty="0">
                <a:solidFill>
                  <a:schemeClr val="bg2"/>
                </a:solidFill>
                <a:latin typeface="Noto Sans KR" panose="020B0500000000000000" pitchFamily="34" charset="-127"/>
                <a:ea typeface="Noto Sans KR" panose="020B0500000000000000" pitchFamily="34" charset="-127"/>
              </a:rPr>
              <a:t>에 </a:t>
            </a:r>
            <a:r>
              <a:rPr lang="ko-KR" altLang="en-US" sz="1100" b="0" dirty="0" err="1">
                <a:solidFill>
                  <a:schemeClr val="bg2"/>
                </a:solidFill>
                <a:latin typeface="Noto Sans KR" panose="020B0500000000000000" pitchFamily="34" charset="-127"/>
                <a:ea typeface="Noto Sans KR" panose="020B0500000000000000" pitchFamily="34" charset="-127"/>
              </a:rPr>
              <a:t>업로드된</a:t>
            </a:r>
            <a:r>
              <a:rPr lang="ko-KR" altLang="en-US" sz="1100" b="0" dirty="0">
                <a:solidFill>
                  <a:schemeClr val="bg2"/>
                </a:solidFill>
                <a:latin typeface="Noto Sans KR" panose="020B0500000000000000" pitchFamily="34" charset="-127"/>
                <a:ea typeface="Noto Sans KR" panose="020B0500000000000000" pitchFamily="34" charset="-127"/>
              </a:rPr>
              <a:t> 사진</a:t>
            </a:r>
          </a:p>
        </p:txBody>
      </p:sp>
      <p:cxnSp>
        <p:nvCxnSpPr>
          <p:cNvPr id="19" name="Google Shape;43;p2">
            <a:extLst>
              <a:ext uri="{FF2B5EF4-FFF2-40B4-BE49-F238E27FC236}">
                <a16:creationId xmlns:a16="http://schemas.microsoft.com/office/drawing/2014/main" id="{4AF44DC9-E230-82CE-9158-11CC9CC45925}"/>
              </a:ext>
            </a:extLst>
          </p:cNvPr>
          <p:cNvCxnSpPr>
            <a:cxnSpLocks/>
          </p:cNvCxnSpPr>
          <p:nvPr/>
        </p:nvCxnSpPr>
        <p:spPr>
          <a:xfrm>
            <a:off x="2986587" y="481412"/>
            <a:ext cx="4291510" cy="0"/>
          </a:xfrm>
          <a:prstGeom prst="straightConnector1">
            <a:avLst/>
          </a:prstGeom>
          <a:noFill/>
          <a:ln w="38100" cap="flat" cmpd="sng">
            <a:solidFill>
              <a:schemeClr val="dk1"/>
            </a:solidFill>
            <a:prstDash val="solid"/>
            <a:round/>
            <a:headEnd type="none" w="sm" len="sm"/>
            <a:tailEnd type="none" w="sm" len="sm"/>
          </a:ln>
        </p:spPr>
      </p:cxnSp>
      <p:sp>
        <p:nvSpPr>
          <p:cNvPr id="20" name="Google Shape;65;p7">
            <a:extLst>
              <a:ext uri="{FF2B5EF4-FFF2-40B4-BE49-F238E27FC236}">
                <a16:creationId xmlns:a16="http://schemas.microsoft.com/office/drawing/2014/main" id="{ACE22EF9-AAA0-8202-6817-3C4F4DB07EF4}"/>
              </a:ext>
            </a:extLst>
          </p:cNvPr>
          <p:cNvSpPr txBox="1"/>
          <p:nvPr/>
        </p:nvSpPr>
        <p:spPr>
          <a:xfrm>
            <a:off x="623770" y="345535"/>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03. </a:t>
            </a:r>
            <a:r>
              <a:rPr lang="ko-KR" altLang="en-US" sz="1600" dirty="0">
                <a:solidFill>
                  <a:schemeClr val="bg2"/>
                </a:solidFill>
                <a:latin typeface="마루 부리 굵은" panose="020B0600000101010101" pitchFamily="50" charset="-127"/>
                <a:ea typeface="마루 부리 굵은" panose="020B0600000101010101" pitchFamily="50" charset="-127"/>
              </a:rPr>
              <a:t>문제 해결 과정</a:t>
            </a:r>
            <a:endParaRPr sz="16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
        <p:nvSpPr>
          <p:cNvPr id="25" name="Google Shape;65;p7">
            <a:extLst>
              <a:ext uri="{FF2B5EF4-FFF2-40B4-BE49-F238E27FC236}">
                <a16:creationId xmlns:a16="http://schemas.microsoft.com/office/drawing/2014/main" id="{E09E97FD-A00F-EA8A-9108-72FE8AE4A67D}"/>
              </a:ext>
            </a:extLst>
          </p:cNvPr>
          <p:cNvSpPr txBox="1"/>
          <p:nvPr/>
        </p:nvSpPr>
        <p:spPr>
          <a:xfrm>
            <a:off x="611578" y="764871"/>
            <a:ext cx="3338630"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2400" dirty="0">
                <a:solidFill>
                  <a:schemeClr val="bg2"/>
                </a:solidFill>
                <a:latin typeface="마루 부리 굵은" panose="020B0600000101010101" pitchFamily="50" charset="-127"/>
                <a:ea typeface="마루 부리 굵은" panose="020B0600000101010101" pitchFamily="50" charset="-127"/>
              </a:rPr>
              <a:t>3) </a:t>
            </a:r>
            <a:r>
              <a:rPr lang="ko-KR" altLang="en-US" sz="2400" dirty="0">
                <a:solidFill>
                  <a:schemeClr val="bg2"/>
                </a:solidFill>
                <a:latin typeface="마루 부리 굵은" panose="020B0600000101010101" pitchFamily="50" charset="-127"/>
                <a:ea typeface="마루 부리 굵은" panose="020B0600000101010101" pitchFamily="50" charset="-127"/>
              </a:rPr>
              <a:t>잘못된 </a:t>
            </a:r>
            <a:r>
              <a:rPr lang="ko-KR" altLang="en-US" sz="2400" dirty="0" err="1">
                <a:solidFill>
                  <a:schemeClr val="bg2"/>
                </a:solidFill>
                <a:latin typeface="마루 부리 굵은" panose="020B0600000101010101" pitchFamily="50" charset="-127"/>
                <a:ea typeface="마루 부리 굵은" panose="020B0600000101010101" pitchFamily="50" charset="-127"/>
              </a:rPr>
              <a:t>라벨링</a:t>
            </a:r>
            <a:r>
              <a:rPr lang="ko-KR" altLang="en-US" sz="2400" dirty="0">
                <a:solidFill>
                  <a:schemeClr val="bg2"/>
                </a:solidFill>
                <a:latin typeface="마루 부리 굵은" panose="020B0600000101010101" pitchFamily="50" charset="-127"/>
                <a:ea typeface="마루 부리 굵은" panose="020B0600000101010101" pitchFamily="50" charset="-127"/>
              </a:rPr>
              <a:t> 개선</a:t>
            </a:r>
            <a:endParaRP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57" name="Google Shape;457;p26"/>
          <p:cNvPicPr preferRelativeResize="0"/>
          <p:nvPr/>
        </p:nvPicPr>
        <p:blipFill>
          <a:blip r:embed="rId3">
            <a:alphaModFix/>
          </a:blip>
          <a:stretch>
            <a:fillRect/>
          </a:stretch>
        </p:blipFill>
        <p:spPr>
          <a:xfrm>
            <a:off x="771521" y="1671721"/>
            <a:ext cx="3030019" cy="2253974"/>
          </a:xfrm>
          <a:prstGeom prst="rect">
            <a:avLst/>
          </a:prstGeom>
          <a:noFill/>
          <a:ln>
            <a:noFill/>
          </a:ln>
        </p:spPr>
      </p:pic>
      <p:grpSp>
        <p:nvGrpSpPr>
          <p:cNvPr id="24" name="그룹 23">
            <a:extLst>
              <a:ext uri="{FF2B5EF4-FFF2-40B4-BE49-F238E27FC236}">
                <a16:creationId xmlns:a16="http://schemas.microsoft.com/office/drawing/2014/main" id="{2573A949-9BA5-3CDC-9EA6-66BB6D959247}"/>
              </a:ext>
            </a:extLst>
          </p:cNvPr>
          <p:cNvGrpSpPr/>
          <p:nvPr/>
        </p:nvGrpSpPr>
        <p:grpSpPr>
          <a:xfrm>
            <a:off x="3869575" y="2194457"/>
            <a:ext cx="4582747" cy="1292568"/>
            <a:chOff x="3803700" y="1876425"/>
            <a:chExt cx="5162550" cy="1340100"/>
          </a:xfrm>
        </p:grpSpPr>
        <p:pic>
          <p:nvPicPr>
            <p:cNvPr id="438" name="Google Shape;438;p26"/>
            <p:cNvPicPr preferRelativeResize="0"/>
            <p:nvPr/>
          </p:nvPicPr>
          <p:blipFill rotWithShape="1">
            <a:blip r:embed="rId4">
              <a:alphaModFix/>
            </a:blip>
            <a:srcRect b="3633"/>
            <a:stretch/>
          </p:blipFill>
          <p:spPr>
            <a:xfrm>
              <a:off x="3803700" y="1876425"/>
              <a:ext cx="5162550" cy="1340100"/>
            </a:xfrm>
            <a:prstGeom prst="rect">
              <a:avLst/>
            </a:prstGeom>
            <a:noFill/>
            <a:ln>
              <a:noFill/>
            </a:ln>
          </p:spPr>
        </p:pic>
        <p:sp>
          <p:nvSpPr>
            <p:cNvPr id="458" name="Google Shape;458;p26"/>
            <p:cNvSpPr/>
            <p:nvPr/>
          </p:nvSpPr>
          <p:spPr>
            <a:xfrm>
              <a:off x="7716325" y="2872150"/>
              <a:ext cx="489900" cy="340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그룹 1">
            <a:extLst>
              <a:ext uri="{FF2B5EF4-FFF2-40B4-BE49-F238E27FC236}">
                <a16:creationId xmlns:a16="http://schemas.microsoft.com/office/drawing/2014/main" id="{FA5D7513-D385-D823-59D8-A4899F6A1A1A}"/>
              </a:ext>
            </a:extLst>
          </p:cNvPr>
          <p:cNvGrpSpPr/>
          <p:nvPr/>
        </p:nvGrpSpPr>
        <p:grpSpPr>
          <a:xfrm>
            <a:off x="1622776" y="4125050"/>
            <a:ext cx="5924225" cy="340511"/>
            <a:chOff x="1622776" y="4125050"/>
            <a:chExt cx="5924225" cy="340511"/>
          </a:xfrm>
        </p:grpSpPr>
        <p:cxnSp>
          <p:nvCxnSpPr>
            <p:cNvPr id="441" name="Google Shape;441;p26"/>
            <p:cNvCxnSpPr>
              <a:stCxn id="442" idx="6"/>
              <a:endCxn id="443" idx="2"/>
            </p:cNvCxnSpPr>
            <p:nvPr/>
          </p:nvCxnSpPr>
          <p:spPr>
            <a:xfrm>
              <a:off x="1943185" y="4295347"/>
              <a:ext cx="5283600" cy="0"/>
            </a:xfrm>
            <a:prstGeom prst="straightConnector1">
              <a:avLst/>
            </a:prstGeom>
            <a:noFill/>
            <a:ln w="9525" cap="flat" cmpd="sng">
              <a:solidFill>
                <a:schemeClr val="dk2"/>
              </a:solidFill>
              <a:prstDash val="solid"/>
              <a:round/>
              <a:headEnd type="none" w="med" len="med"/>
              <a:tailEnd type="none" w="med" len="med"/>
            </a:ln>
          </p:spPr>
        </p:cxnSp>
        <p:sp>
          <p:nvSpPr>
            <p:cNvPr id="444" name="Google Shape;444;p26"/>
            <p:cNvSpPr/>
            <p:nvPr/>
          </p:nvSpPr>
          <p:spPr>
            <a:xfrm>
              <a:off x="1622776" y="4125061"/>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1662685" y="4162747"/>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2993982" y="4125061"/>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3033776" y="4162704"/>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4414920" y="4125061"/>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4454714" y="4162704"/>
              <a:ext cx="280500" cy="2652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5800949" y="4125050"/>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5840743" y="4162704"/>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7187001" y="4125050"/>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7226796" y="4162758"/>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 name="Google Shape;459;p26"/>
            <p:cNvCxnSpPr>
              <a:stCxn id="460" idx="6"/>
              <a:endCxn id="461" idx="2"/>
            </p:cNvCxnSpPr>
            <p:nvPr/>
          </p:nvCxnSpPr>
          <p:spPr>
            <a:xfrm>
              <a:off x="1943185" y="4295347"/>
              <a:ext cx="5283600" cy="0"/>
            </a:xfrm>
            <a:prstGeom prst="straightConnector1">
              <a:avLst/>
            </a:prstGeom>
            <a:noFill/>
            <a:ln w="9525" cap="flat" cmpd="sng">
              <a:solidFill>
                <a:schemeClr val="dk2"/>
              </a:solidFill>
              <a:prstDash val="solid"/>
              <a:round/>
              <a:headEnd type="none" w="med" len="med"/>
              <a:tailEnd type="none" w="med" len="med"/>
            </a:ln>
          </p:spPr>
        </p:cxnSp>
        <p:sp>
          <p:nvSpPr>
            <p:cNvPr id="462" name="Google Shape;462;p26"/>
            <p:cNvSpPr/>
            <p:nvPr/>
          </p:nvSpPr>
          <p:spPr>
            <a:xfrm>
              <a:off x="1622776" y="4125061"/>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1662685" y="4162747"/>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2993982" y="4125061"/>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3033776" y="4162704"/>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4414920" y="4125061"/>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4454714" y="4162704"/>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a:off x="5800949" y="4125050"/>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a:off x="5840743" y="4162704"/>
              <a:ext cx="280500" cy="2652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a:off x="7187001" y="4125050"/>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7226796" y="4162758"/>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17;p18">
            <a:extLst>
              <a:ext uri="{FF2B5EF4-FFF2-40B4-BE49-F238E27FC236}">
                <a16:creationId xmlns:a16="http://schemas.microsoft.com/office/drawing/2014/main" id="{3885F8A4-AAE6-E770-C7DD-ED379EAFD563}"/>
              </a:ext>
            </a:extLst>
          </p:cNvPr>
          <p:cNvSpPr txBox="1">
            <a:spLocks/>
          </p:cNvSpPr>
          <p:nvPr/>
        </p:nvSpPr>
        <p:spPr>
          <a:xfrm>
            <a:off x="1148000" y="4249116"/>
            <a:ext cx="1222375" cy="652463"/>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en-US" sz="800" b="0" dirty="0">
                <a:latin typeface="Noto Sans KR" panose="020B0500000000000000" pitchFamily="34" charset="-127"/>
                <a:ea typeface="Noto Sans KR" panose="020B0500000000000000" pitchFamily="34" charset="-127"/>
                <a:cs typeface="Arial"/>
                <a:sym typeface="Arial"/>
              </a:rPr>
              <a:t>YoLov5  </a:t>
            </a:r>
            <a:r>
              <a:rPr lang="ko-KR" altLang="en-US" sz="800" b="0" dirty="0">
                <a:latin typeface="Noto Sans KR" panose="020B0500000000000000" pitchFamily="34" charset="-127"/>
                <a:ea typeface="Noto Sans KR" panose="020B0500000000000000" pitchFamily="34" charset="-127"/>
                <a:cs typeface="Arial"/>
                <a:sym typeface="Arial"/>
              </a:rPr>
              <a:t>학습 </a:t>
            </a:r>
          </a:p>
        </p:txBody>
      </p:sp>
      <p:sp>
        <p:nvSpPr>
          <p:cNvPr id="16" name="Google Shape;218;p18">
            <a:extLst>
              <a:ext uri="{FF2B5EF4-FFF2-40B4-BE49-F238E27FC236}">
                <a16:creationId xmlns:a16="http://schemas.microsoft.com/office/drawing/2014/main" id="{F9969630-D730-376A-B3A6-0F4FE2C4EF61}"/>
              </a:ext>
            </a:extLst>
          </p:cNvPr>
          <p:cNvSpPr txBox="1">
            <a:spLocks/>
          </p:cNvSpPr>
          <p:nvPr/>
        </p:nvSpPr>
        <p:spPr>
          <a:xfrm>
            <a:off x="2571673" y="4249116"/>
            <a:ext cx="1223963" cy="652463"/>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ko-KR" altLang="en-US" sz="800" b="0" dirty="0">
                <a:latin typeface="Noto Sans KR" panose="020B0500000000000000" pitchFamily="34" charset="-127"/>
                <a:ea typeface="Noto Sans KR" panose="020B0500000000000000" pitchFamily="34" charset="-127"/>
                <a:cs typeface="Arial"/>
                <a:sym typeface="Arial"/>
              </a:rPr>
              <a:t>데이터 추가</a:t>
            </a:r>
          </a:p>
        </p:txBody>
      </p:sp>
      <p:sp>
        <p:nvSpPr>
          <p:cNvPr id="17" name="Google Shape;219;p18">
            <a:extLst>
              <a:ext uri="{FF2B5EF4-FFF2-40B4-BE49-F238E27FC236}">
                <a16:creationId xmlns:a16="http://schemas.microsoft.com/office/drawing/2014/main" id="{F462D3F1-06B4-8798-F169-56F1734D57E8}"/>
              </a:ext>
            </a:extLst>
          </p:cNvPr>
          <p:cNvSpPr txBox="1">
            <a:spLocks/>
          </p:cNvSpPr>
          <p:nvPr/>
        </p:nvSpPr>
        <p:spPr>
          <a:xfrm>
            <a:off x="4001572" y="4257784"/>
            <a:ext cx="1222375" cy="652463"/>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ko-KR" altLang="en-US" sz="800" b="0" dirty="0" err="1">
                <a:latin typeface="Noto Sans KR" panose="020B0500000000000000" pitchFamily="34" charset="-127"/>
                <a:ea typeface="Noto Sans KR" panose="020B0500000000000000" pitchFamily="34" charset="-127"/>
                <a:cs typeface="Arial"/>
                <a:sym typeface="Arial"/>
              </a:rPr>
              <a:t>라벨링</a:t>
            </a:r>
            <a:r>
              <a:rPr lang="ko-KR" altLang="en-US" sz="800" b="0" dirty="0">
                <a:latin typeface="Noto Sans KR" panose="020B0500000000000000" pitchFamily="34" charset="-127"/>
                <a:ea typeface="Noto Sans KR" panose="020B0500000000000000" pitchFamily="34" charset="-127"/>
                <a:cs typeface="Arial"/>
                <a:sym typeface="Arial"/>
              </a:rPr>
              <a:t> 개선</a:t>
            </a:r>
          </a:p>
        </p:txBody>
      </p:sp>
      <p:sp>
        <p:nvSpPr>
          <p:cNvPr id="18" name="Google Shape;220;p18">
            <a:extLst>
              <a:ext uri="{FF2B5EF4-FFF2-40B4-BE49-F238E27FC236}">
                <a16:creationId xmlns:a16="http://schemas.microsoft.com/office/drawing/2014/main" id="{66313489-778E-A772-FC25-35D6704D07C7}"/>
              </a:ext>
            </a:extLst>
          </p:cNvPr>
          <p:cNvSpPr txBox="1">
            <a:spLocks/>
          </p:cNvSpPr>
          <p:nvPr/>
        </p:nvSpPr>
        <p:spPr>
          <a:xfrm>
            <a:off x="4985179" y="4266783"/>
            <a:ext cx="1990725" cy="654050"/>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ko-KR" altLang="en-US" sz="900" dirty="0">
                <a:latin typeface="Noto Sans KR" panose="020B0500000000000000" pitchFamily="34" charset="-127"/>
                <a:ea typeface="Noto Sans KR" panose="020B0500000000000000" pitchFamily="34" charset="-127"/>
                <a:cs typeface="Arial"/>
                <a:sym typeface="Arial"/>
              </a:rPr>
              <a:t>인식률 개선</a:t>
            </a:r>
          </a:p>
        </p:txBody>
      </p:sp>
      <p:sp>
        <p:nvSpPr>
          <p:cNvPr id="19" name="Google Shape;221;p18">
            <a:extLst>
              <a:ext uri="{FF2B5EF4-FFF2-40B4-BE49-F238E27FC236}">
                <a16:creationId xmlns:a16="http://schemas.microsoft.com/office/drawing/2014/main" id="{6DCB224D-0B45-6C49-45F7-98B813F6EC99}"/>
              </a:ext>
            </a:extLst>
          </p:cNvPr>
          <p:cNvSpPr txBox="1">
            <a:spLocks/>
          </p:cNvSpPr>
          <p:nvPr/>
        </p:nvSpPr>
        <p:spPr>
          <a:xfrm>
            <a:off x="6774180" y="4253308"/>
            <a:ext cx="1222375" cy="652463"/>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ko-KR" altLang="en-US" sz="800" b="0">
                <a:latin typeface="Noto Sans KR" panose="020B0500000000000000" pitchFamily="34" charset="-127"/>
                <a:ea typeface="Noto Sans KR" panose="020B0500000000000000" pitchFamily="34" charset="-127"/>
                <a:cs typeface="Arial"/>
                <a:sym typeface="Arial"/>
              </a:rPr>
              <a:t>완성</a:t>
            </a:r>
            <a:endParaRPr lang="ko-KR" altLang="en-US" sz="800" b="0" dirty="0">
              <a:latin typeface="Noto Sans KR" panose="020B0500000000000000" pitchFamily="34" charset="-127"/>
              <a:ea typeface="Noto Sans KR" panose="020B0500000000000000" pitchFamily="34" charset="-127"/>
              <a:cs typeface="Arial"/>
              <a:sym typeface="Arial"/>
            </a:endParaRPr>
          </a:p>
        </p:txBody>
      </p:sp>
      <p:sp>
        <p:nvSpPr>
          <p:cNvPr id="23" name="Google Shape;321;p22">
            <a:extLst>
              <a:ext uri="{FF2B5EF4-FFF2-40B4-BE49-F238E27FC236}">
                <a16:creationId xmlns:a16="http://schemas.microsoft.com/office/drawing/2014/main" id="{C4D27998-1EF6-E439-A065-F6184A9A3F93}"/>
              </a:ext>
            </a:extLst>
          </p:cNvPr>
          <p:cNvSpPr txBox="1">
            <a:spLocks/>
          </p:cNvSpPr>
          <p:nvPr/>
        </p:nvSpPr>
        <p:spPr>
          <a:xfrm>
            <a:off x="3795636" y="1564333"/>
            <a:ext cx="4444922" cy="470543"/>
          </a:xfrm>
          <a:prstGeom prst="rect">
            <a:avLst/>
          </a:prstGeom>
          <a:noFill/>
          <a:ln w="9525" cap="flat" cmpd="sng">
            <a:noFill/>
            <a:prstDash val="solid"/>
            <a:round/>
            <a:headEnd type="none" w="sm" len="sm"/>
            <a:tailEnd type="none" w="sm" len="sm"/>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marL="0" lvl="0" indent="0" algn="l" rtl="0">
              <a:spcBef>
                <a:spcPts val="0"/>
              </a:spcBef>
              <a:spcAft>
                <a:spcPts val="0"/>
              </a:spcAft>
              <a:buClr>
                <a:srgbClr val="000000"/>
              </a:buClr>
              <a:buSzPts val="2800"/>
              <a:buFont typeface="Arial"/>
              <a:buNone/>
            </a:pPr>
            <a:r>
              <a:rPr lang="ko-KR" altLang="en-US" sz="1600" b="0" dirty="0" err="1">
                <a:solidFill>
                  <a:schemeClr val="bg2"/>
                </a:solidFill>
                <a:latin typeface="Noto Sans KR" panose="020B0500000000000000" pitchFamily="34" charset="-127"/>
                <a:ea typeface="Noto Sans KR" panose="020B0500000000000000" pitchFamily="34" charset="-127"/>
              </a:rPr>
              <a:t>라벨링</a:t>
            </a:r>
            <a:r>
              <a:rPr lang="ko-KR" altLang="en-US" sz="1600" b="0" dirty="0">
                <a:solidFill>
                  <a:schemeClr val="bg2"/>
                </a:solidFill>
                <a:latin typeface="Noto Sans KR" panose="020B0500000000000000" pitchFamily="34" charset="-127"/>
                <a:ea typeface="Noto Sans KR" panose="020B0500000000000000" pitchFamily="34" charset="-127"/>
              </a:rPr>
              <a:t> 개선 후 </a:t>
            </a:r>
            <a:r>
              <a:rPr lang="en-US" altLang="ko-KR" sz="1600" b="0" dirty="0" err="1">
                <a:solidFill>
                  <a:schemeClr val="bg2"/>
                </a:solidFill>
                <a:latin typeface="Noto Sans KR" panose="020B0500000000000000" pitchFamily="34" charset="-127"/>
                <a:ea typeface="Noto Sans KR" panose="020B0500000000000000" pitchFamily="34" charset="-127"/>
              </a:rPr>
              <a:t>mAP</a:t>
            </a:r>
            <a:r>
              <a:rPr lang="en-US" altLang="ko-KR" sz="1600" b="0" dirty="0">
                <a:solidFill>
                  <a:schemeClr val="bg2"/>
                </a:solidFill>
                <a:latin typeface="Noto Sans KR" panose="020B0500000000000000" pitchFamily="34" charset="-127"/>
                <a:ea typeface="Noto Sans KR" panose="020B0500000000000000" pitchFamily="34" charset="-127"/>
              </a:rPr>
              <a:t> 0.9</a:t>
            </a:r>
          </a:p>
          <a:p>
            <a:pPr marL="0" lvl="0" indent="0" algn="l" rtl="0">
              <a:spcBef>
                <a:spcPts val="0"/>
              </a:spcBef>
              <a:spcAft>
                <a:spcPts val="0"/>
              </a:spcAft>
              <a:buClr>
                <a:srgbClr val="000000"/>
              </a:buClr>
              <a:buSzPts val="2800"/>
              <a:buFont typeface="Arial"/>
              <a:buNone/>
            </a:pPr>
            <a:r>
              <a:rPr lang="en-US" altLang="ko-KR" sz="1600" b="0" dirty="0">
                <a:solidFill>
                  <a:srgbClr val="FF0000"/>
                </a:solidFill>
                <a:latin typeface="Noto Sans KR" panose="020B0500000000000000" pitchFamily="34" charset="-127"/>
                <a:ea typeface="Noto Sans KR" panose="020B0500000000000000" pitchFamily="34" charset="-127"/>
              </a:rPr>
              <a:t>But </a:t>
            </a:r>
            <a:r>
              <a:rPr lang="ko-KR" altLang="en-US" sz="1600" b="0" dirty="0">
                <a:solidFill>
                  <a:schemeClr val="bg2"/>
                </a:solidFill>
                <a:latin typeface="Noto Sans KR" panose="020B0500000000000000" pitchFamily="34" charset="-127"/>
                <a:ea typeface="Noto Sans KR" panose="020B0500000000000000" pitchFamily="34" charset="-127"/>
              </a:rPr>
              <a:t>도서관과 박물관 비교적 낮은 정확도 확인</a:t>
            </a:r>
          </a:p>
        </p:txBody>
      </p:sp>
      <p:cxnSp>
        <p:nvCxnSpPr>
          <p:cNvPr id="3" name="Google Shape;43;p2">
            <a:extLst>
              <a:ext uri="{FF2B5EF4-FFF2-40B4-BE49-F238E27FC236}">
                <a16:creationId xmlns:a16="http://schemas.microsoft.com/office/drawing/2014/main" id="{ED7E741E-5720-7414-7C4E-C379655AD88D}"/>
              </a:ext>
            </a:extLst>
          </p:cNvPr>
          <p:cNvCxnSpPr>
            <a:cxnSpLocks/>
          </p:cNvCxnSpPr>
          <p:nvPr/>
        </p:nvCxnSpPr>
        <p:spPr>
          <a:xfrm>
            <a:off x="2986587" y="481412"/>
            <a:ext cx="4291510" cy="0"/>
          </a:xfrm>
          <a:prstGeom prst="straightConnector1">
            <a:avLst/>
          </a:prstGeom>
          <a:noFill/>
          <a:ln w="38100" cap="flat" cmpd="sng">
            <a:solidFill>
              <a:schemeClr val="dk1"/>
            </a:solidFill>
            <a:prstDash val="solid"/>
            <a:round/>
            <a:headEnd type="none" w="sm" len="sm"/>
            <a:tailEnd type="none" w="sm" len="sm"/>
          </a:ln>
        </p:spPr>
      </p:cxnSp>
      <p:sp>
        <p:nvSpPr>
          <p:cNvPr id="4" name="Google Shape;65;p7">
            <a:extLst>
              <a:ext uri="{FF2B5EF4-FFF2-40B4-BE49-F238E27FC236}">
                <a16:creationId xmlns:a16="http://schemas.microsoft.com/office/drawing/2014/main" id="{21877966-8CE4-64A7-E6B0-8AE64FD85562}"/>
              </a:ext>
            </a:extLst>
          </p:cNvPr>
          <p:cNvSpPr txBox="1"/>
          <p:nvPr/>
        </p:nvSpPr>
        <p:spPr>
          <a:xfrm>
            <a:off x="623770" y="345535"/>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03. </a:t>
            </a:r>
            <a:r>
              <a:rPr lang="ko-KR" altLang="en-US" sz="1600" dirty="0">
                <a:solidFill>
                  <a:schemeClr val="bg2"/>
                </a:solidFill>
                <a:latin typeface="마루 부리 굵은" panose="020B0600000101010101" pitchFamily="50" charset="-127"/>
                <a:ea typeface="마루 부리 굵은" panose="020B0600000101010101" pitchFamily="50" charset="-127"/>
              </a:rPr>
              <a:t>문제 해결 과정</a:t>
            </a:r>
            <a:endParaRPr sz="16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
        <p:nvSpPr>
          <p:cNvPr id="5" name="Google Shape;65;p7">
            <a:extLst>
              <a:ext uri="{FF2B5EF4-FFF2-40B4-BE49-F238E27FC236}">
                <a16:creationId xmlns:a16="http://schemas.microsoft.com/office/drawing/2014/main" id="{1238DD3B-F30F-BFA2-58B7-2AA616AE8C61}"/>
              </a:ext>
            </a:extLst>
          </p:cNvPr>
          <p:cNvSpPr txBox="1"/>
          <p:nvPr/>
        </p:nvSpPr>
        <p:spPr>
          <a:xfrm>
            <a:off x="611578" y="764871"/>
            <a:ext cx="4123636"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2400" dirty="0">
                <a:solidFill>
                  <a:schemeClr val="bg2"/>
                </a:solidFill>
                <a:latin typeface="마루 부리 굵은" panose="020B0600000101010101" pitchFamily="50" charset="-127"/>
                <a:ea typeface="마루 부리 굵은" panose="020B0600000101010101" pitchFamily="50" charset="-127"/>
              </a:rPr>
              <a:t>4) </a:t>
            </a:r>
            <a:r>
              <a:rPr lang="ko-KR" altLang="en-US" sz="2400" dirty="0">
                <a:solidFill>
                  <a:schemeClr val="bg2"/>
                </a:solidFill>
                <a:latin typeface="마루 부리 굵은" panose="020B0600000101010101" pitchFamily="50" charset="-127"/>
                <a:ea typeface="마루 부리 굵은" panose="020B0600000101010101" pitchFamily="50" charset="-127"/>
              </a:rPr>
              <a:t>특정 클래스 인식률 개선</a:t>
            </a:r>
            <a:endParaRP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35" name="그룹 34">
            <a:extLst>
              <a:ext uri="{FF2B5EF4-FFF2-40B4-BE49-F238E27FC236}">
                <a16:creationId xmlns:a16="http://schemas.microsoft.com/office/drawing/2014/main" id="{69DD0979-8F7E-DF51-9E80-1E567C3E1A05}"/>
              </a:ext>
            </a:extLst>
          </p:cNvPr>
          <p:cNvGrpSpPr/>
          <p:nvPr/>
        </p:nvGrpSpPr>
        <p:grpSpPr>
          <a:xfrm>
            <a:off x="2364407" y="1450481"/>
            <a:ext cx="2207593" cy="2945377"/>
            <a:chOff x="2283513" y="1075913"/>
            <a:chExt cx="2207593" cy="2945377"/>
          </a:xfrm>
        </p:grpSpPr>
        <p:pic>
          <p:nvPicPr>
            <p:cNvPr id="477" name="Google Shape;477;p27"/>
            <p:cNvPicPr preferRelativeResize="0"/>
            <p:nvPr/>
          </p:nvPicPr>
          <p:blipFill>
            <a:blip r:embed="rId3">
              <a:alphaModFix/>
            </a:blip>
            <a:stretch>
              <a:fillRect/>
            </a:stretch>
          </p:blipFill>
          <p:spPr>
            <a:xfrm>
              <a:off x="2283513" y="1075913"/>
              <a:ext cx="2207593" cy="2945377"/>
            </a:xfrm>
            <a:prstGeom prst="rect">
              <a:avLst/>
            </a:prstGeom>
            <a:noFill/>
            <a:ln>
              <a:noFill/>
            </a:ln>
          </p:spPr>
        </p:pic>
        <p:sp>
          <p:nvSpPr>
            <p:cNvPr id="482" name="Google Shape;482;p27"/>
            <p:cNvSpPr/>
            <p:nvPr/>
          </p:nvSpPr>
          <p:spPr>
            <a:xfrm>
              <a:off x="3094825" y="1362806"/>
              <a:ext cx="510000" cy="500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 name="그룹 33">
            <a:extLst>
              <a:ext uri="{FF2B5EF4-FFF2-40B4-BE49-F238E27FC236}">
                <a16:creationId xmlns:a16="http://schemas.microsoft.com/office/drawing/2014/main" id="{A762D518-A52F-2A1D-7F64-7C259962ACA8}"/>
              </a:ext>
            </a:extLst>
          </p:cNvPr>
          <p:cNvGrpSpPr/>
          <p:nvPr/>
        </p:nvGrpSpPr>
        <p:grpSpPr>
          <a:xfrm>
            <a:off x="4652894" y="1455503"/>
            <a:ext cx="2255419" cy="2949159"/>
            <a:chOff x="4764625" y="1096175"/>
            <a:chExt cx="2207574" cy="2925123"/>
          </a:xfrm>
        </p:grpSpPr>
        <p:pic>
          <p:nvPicPr>
            <p:cNvPr id="478" name="Google Shape;478;p27"/>
            <p:cNvPicPr preferRelativeResize="0"/>
            <p:nvPr/>
          </p:nvPicPr>
          <p:blipFill rotWithShape="1">
            <a:blip r:embed="rId4">
              <a:alphaModFix/>
            </a:blip>
            <a:srcRect l="9749" t="6885" r="6993" b="14517"/>
            <a:stretch/>
          </p:blipFill>
          <p:spPr>
            <a:xfrm>
              <a:off x="4764625" y="1096175"/>
              <a:ext cx="2207574" cy="2925123"/>
            </a:xfrm>
            <a:prstGeom prst="rect">
              <a:avLst/>
            </a:prstGeom>
            <a:noFill/>
            <a:ln>
              <a:noFill/>
            </a:ln>
          </p:spPr>
        </p:pic>
        <p:sp>
          <p:nvSpPr>
            <p:cNvPr id="483" name="Google Shape;483;p27"/>
            <p:cNvSpPr/>
            <p:nvPr/>
          </p:nvSpPr>
          <p:spPr>
            <a:xfrm>
              <a:off x="5625195" y="2385635"/>
              <a:ext cx="510000" cy="225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 name="Google Shape;43;p2">
            <a:extLst>
              <a:ext uri="{FF2B5EF4-FFF2-40B4-BE49-F238E27FC236}">
                <a16:creationId xmlns:a16="http://schemas.microsoft.com/office/drawing/2014/main" id="{F90D86F9-35E7-D96B-A49F-3B10D1B37B29}"/>
              </a:ext>
            </a:extLst>
          </p:cNvPr>
          <p:cNvCxnSpPr>
            <a:cxnSpLocks/>
          </p:cNvCxnSpPr>
          <p:nvPr/>
        </p:nvCxnSpPr>
        <p:spPr>
          <a:xfrm>
            <a:off x="2986587" y="481412"/>
            <a:ext cx="4291510" cy="0"/>
          </a:xfrm>
          <a:prstGeom prst="straightConnector1">
            <a:avLst/>
          </a:prstGeom>
          <a:noFill/>
          <a:ln w="38100" cap="flat" cmpd="sng">
            <a:solidFill>
              <a:schemeClr val="dk1"/>
            </a:solidFill>
            <a:prstDash val="solid"/>
            <a:round/>
            <a:headEnd type="none" w="sm" len="sm"/>
            <a:tailEnd type="none" w="sm" len="sm"/>
          </a:ln>
        </p:spPr>
      </p:cxnSp>
      <p:sp>
        <p:nvSpPr>
          <p:cNvPr id="31" name="Google Shape;65;p7">
            <a:extLst>
              <a:ext uri="{FF2B5EF4-FFF2-40B4-BE49-F238E27FC236}">
                <a16:creationId xmlns:a16="http://schemas.microsoft.com/office/drawing/2014/main" id="{106DBA6F-28C6-2518-7651-7F9F46C3E4D3}"/>
              </a:ext>
            </a:extLst>
          </p:cNvPr>
          <p:cNvSpPr txBox="1"/>
          <p:nvPr/>
        </p:nvSpPr>
        <p:spPr>
          <a:xfrm>
            <a:off x="623770" y="345535"/>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03. </a:t>
            </a:r>
            <a:r>
              <a:rPr lang="ko-KR" altLang="en-US" sz="1600" dirty="0">
                <a:solidFill>
                  <a:schemeClr val="bg2"/>
                </a:solidFill>
                <a:latin typeface="마루 부리 굵은" panose="020B0600000101010101" pitchFamily="50" charset="-127"/>
                <a:ea typeface="마루 부리 굵은" panose="020B0600000101010101" pitchFamily="50" charset="-127"/>
              </a:rPr>
              <a:t>문제 해결 과정</a:t>
            </a:r>
            <a:endParaRPr sz="16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
        <p:nvSpPr>
          <p:cNvPr id="33" name="Google Shape;65;p7">
            <a:extLst>
              <a:ext uri="{FF2B5EF4-FFF2-40B4-BE49-F238E27FC236}">
                <a16:creationId xmlns:a16="http://schemas.microsoft.com/office/drawing/2014/main" id="{3C5F1CC1-5221-D83C-08B1-65FD6F1510A3}"/>
              </a:ext>
            </a:extLst>
          </p:cNvPr>
          <p:cNvSpPr txBox="1"/>
          <p:nvPr/>
        </p:nvSpPr>
        <p:spPr>
          <a:xfrm>
            <a:off x="611578" y="764871"/>
            <a:ext cx="4125088"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2400" dirty="0">
                <a:solidFill>
                  <a:schemeClr val="bg2"/>
                </a:solidFill>
                <a:latin typeface="마루 부리 굵은" panose="020B0600000101010101" pitchFamily="50" charset="-127"/>
                <a:ea typeface="마루 부리 굵은" panose="020B0600000101010101" pitchFamily="50" charset="-127"/>
              </a:rPr>
              <a:t>4) </a:t>
            </a:r>
            <a:r>
              <a:rPr lang="ko-KR" altLang="en-US" sz="2400" dirty="0">
                <a:solidFill>
                  <a:schemeClr val="bg2"/>
                </a:solidFill>
                <a:latin typeface="마루 부리 굵은" panose="020B0600000101010101" pitchFamily="50" charset="-127"/>
                <a:ea typeface="마루 부리 굵은" panose="020B0600000101010101" pitchFamily="50" charset="-127"/>
              </a:rPr>
              <a:t>특정 클래스 인식률 개선</a:t>
            </a:r>
            <a:endParaRP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cxnSp>
        <p:nvCxnSpPr>
          <p:cNvPr id="33" name="Google Shape;43;p2">
            <a:extLst>
              <a:ext uri="{FF2B5EF4-FFF2-40B4-BE49-F238E27FC236}">
                <a16:creationId xmlns:a16="http://schemas.microsoft.com/office/drawing/2014/main" id="{F19FD9C4-C611-637F-9CCB-F7F19ADB78C1}"/>
              </a:ext>
            </a:extLst>
          </p:cNvPr>
          <p:cNvCxnSpPr>
            <a:cxnSpLocks/>
          </p:cNvCxnSpPr>
          <p:nvPr/>
        </p:nvCxnSpPr>
        <p:spPr>
          <a:xfrm>
            <a:off x="2986587" y="481412"/>
            <a:ext cx="4291510" cy="0"/>
          </a:xfrm>
          <a:prstGeom prst="straightConnector1">
            <a:avLst/>
          </a:prstGeom>
          <a:noFill/>
          <a:ln w="38100" cap="flat" cmpd="sng">
            <a:solidFill>
              <a:schemeClr val="dk1"/>
            </a:solidFill>
            <a:prstDash val="solid"/>
            <a:round/>
            <a:headEnd type="none" w="sm" len="sm"/>
            <a:tailEnd type="none" w="sm" len="sm"/>
          </a:ln>
        </p:spPr>
      </p:cxnSp>
      <p:sp>
        <p:nvSpPr>
          <p:cNvPr id="36" name="Google Shape;65;p7">
            <a:extLst>
              <a:ext uri="{FF2B5EF4-FFF2-40B4-BE49-F238E27FC236}">
                <a16:creationId xmlns:a16="http://schemas.microsoft.com/office/drawing/2014/main" id="{1C53E960-94EA-A810-A0B1-869A91CBCC3D}"/>
              </a:ext>
            </a:extLst>
          </p:cNvPr>
          <p:cNvSpPr txBox="1"/>
          <p:nvPr/>
        </p:nvSpPr>
        <p:spPr>
          <a:xfrm>
            <a:off x="623770" y="345535"/>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03. </a:t>
            </a:r>
            <a:r>
              <a:rPr lang="ko-KR" altLang="en-US" sz="1600" dirty="0">
                <a:solidFill>
                  <a:schemeClr val="bg2"/>
                </a:solidFill>
                <a:latin typeface="마루 부리 굵은" panose="020B0600000101010101" pitchFamily="50" charset="-127"/>
                <a:ea typeface="마루 부리 굵은" panose="020B0600000101010101" pitchFamily="50" charset="-127"/>
              </a:rPr>
              <a:t>문제 해결 과정</a:t>
            </a:r>
            <a:endParaRPr sz="16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
        <p:nvSpPr>
          <p:cNvPr id="37" name="Google Shape;65;p7">
            <a:extLst>
              <a:ext uri="{FF2B5EF4-FFF2-40B4-BE49-F238E27FC236}">
                <a16:creationId xmlns:a16="http://schemas.microsoft.com/office/drawing/2014/main" id="{D532FF7B-D407-3A9E-D929-CB52520C3A12}"/>
              </a:ext>
            </a:extLst>
          </p:cNvPr>
          <p:cNvSpPr txBox="1"/>
          <p:nvPr/>
        </p:nvSpPr>
        <p:spPr>
          <a:xfrm>
            <a:off x="611578" y="764871"/>
            <a:ext cx="4125088"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2400" dirty="0">
                <a:solidFill>
                  <a:schemeClr val="bg2"/>
                </a:solidFill>
                <a:latin typeface="마루 부리 굵은" panose="020B0600000101010101" pitchFamily="50" charset="-127"/>
                <a:ea typeface="마루 부리 굵은" panose="020B0600000101010101" pitchFamily="50" charset="-127"/>
              </a:rPr>
              <a:t>4) </a:t>
            </a:r>
            <a:r>
              <a:rPr lang="ko-KR" altLang="en-US" sz="2400" dirty="0">
                <a:solidFill>
                  <a:schemeClr val="bg2"/>
                </a:solidFill>
                <a:latin typeface="마루 부리 굵은" panose="020B0600000101010101" pitchFamily="50" charset="-127"/>
                <a:ea typeface="마루 부리 굵은" panose="020B0600000101010101" pitchFamily="50" charset="-127"/>
              </a:rPr>
              <a:t>특정 클래스 인식률 개선</a:t>
            </a:r>
            <a:endParaRP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grpSp>
        <p:nvGrpSpPr>
          <p:cNvPr id="5" name="그룹 34">
            <a:extLst>
              <a:ext uri="{FF2B5EF4-FFF2-40B4-BE49-F238E27FC236}">
                <a16:creationId xmlns:a16="http://schemas.microsoft.com/office/drawing/2014/main" id="{FD7EA3E5-C774-29FF-7369-AEEAFF4E4A72}"/>
              </a:ext>
            </a:extLst>
          </p:cNvPr>
          <p:cNvGrpSpPr/>
          <p:nvPr/>
        </p:nvGrpSpPr>
        <p:grpSpPr>
          <a:xfrm>
            <a:off x="2364407" y="1450481"/>
            <a:ext cx="2207593" cy="2945377"/>
            <a:chOff x="2283513" y="1075913"/>
            <a:chExt cx="2207593" cy="2945377"/>
          </a:xfrm>
        </p:grpSpPr>
        <p:pic>
          <p:nvPicPr>
            <p:cNvPr id="6" name="Google Shape;477;p27">
              <a:extLst>
                <a:ext uri="{FF2B5EF4-FFF2-40B4-BE49-F238E27FC236}">
                  <a16:creationId xmlns:a16="http://schemas.microsoft.com/office/drawing/2014/main" id="{1693249D-408F-5ADD-9316-0FEE50C720D9}"/>
                </a:ext>
              </a:extLst>
            </p:cNvPr>
            <p:cNvPicPr preferRelativeResize="0"/>
            <p:nvPr/>
          </p:nvPicPr>
          <p:blipFill>
            <a:blip r:embed="rId3">
              <a:alphaModFix/>
            </a:blip>
            <a:stretch>
              <a:fillRect/>
            </a:stretch>
          </p:blipFill>
          <p:spPr>
            <a:xfrm>
              <a:off x="2283513" y="1075913"/>
              <a:ext cx="2207593" cy="2945377"/>
            </a:xfrm>
            <a:prstGeom prst="rect">
              <a:avLst/>
            </a:prstGeom>
            <a:noFill/>
            <a:ln>
              <a:noFill/>
            </a:ln>
          </p:spPr>
        </p:pic>
        <p:sp>
          <p:nvSpPr>
            <p:cNvPr id="7" name="Google Shape;482;p27">
              <a:extLst>
                <a:ext uri="{FF2B5EF4-FFF2-40B4-BE49-F238E27FC236}">
                  <a16:creationId xmlns:a16="http://schemas.microsoft.com/office/drawing/2014/main" id="{E956A82B-8D11-8FD1-5B18-A4CBD7C47C3E}"/>
                </a:ext>
              </a:extLst>
            </p:cNvPr>
            <p:cNvSpPr/>
            <p:nvPr/>
          </p:nvSpPr>
          <p:spPr>
            <a:xfrm>
              <a:off x="3048200" y="1362806"/>
              <a:ext cx="654341" cy="2658484"/>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 name="그룹 33">
            <a:extLst>
              <a:ext uri="{FF2B5EF4-FFF2-40B4-BE49-F238E27FC236}">
                <a16:creationId xmlns:a16="http://schemas.microsoft.com/office/drawing/2014/main" id="{43BA537F-66C4-CC6C-9028-B85432497737}"/>
              </a:ext>
            </a:extLst>
          </p:cNvPr>
          <p:cNvGrpSpPr/>
          <p:nvPr/>
        </p:nvGrpSpPr>
        <p:grpSpPr>
          <a:xfrm>
            <a:off x="4652894" y="1455503"/>
            <a:ext cx="2255419" cy="2949159"/>
            <a:chOff x="4764625" y="1096175"/>
            <a:chExt cx="2207574" cy="2925123"/>
          </a:xfrm>
        </p:grpSpPr>
        <p:pic>
          <p:nvPicPr>
            <p:cNvPr id="9" name="Google Shape;478;p27">
              <a:extLst>
                <a:ext uri="{FF2B5EF4-FFF2-40B4-BE49-F238E27FC236}">
                  <a16:creationId xmlns:a16="http://schemas.microsoft.com/office/drawing/2014/main" id="{66092597-33A0-CFD0-A60C-4A4EECF29A12}"/>
                </a:ext>
              </a:extLst>
            </p:cNvPr>
            <p:cNvPicPr preferRelativeResize="0"/>
            <p:nvPr/>
          </p:nvPicPr>
          <p:blipFill rotWithShape="1">
            <a:blip r:embed="rId4">
              <a:alphaModFix/>
            </a:blip>
            <a:srcRect l="9749" t="6885" r="6993" b="14517"/>
            <a:stretch/>
          </p:blipFill>
          <p:spPr>
            <a:xfrm>
              <a:off x="4764625" y="1096175"/>
              <a:ext cx="2207574" cy="2925123"/>
            </a:xfrm>
            <a:prstGeom prst="rect">
              <a:avLst/>
            </a:prstGeom>
            <a:noFill/>
            <a:ln>
              <a:noFill/>
            </a:ln>
          </p:spPr>
        </p:pic>
        <p:sp>
          <p:nvSpPr>
            <p:cNvPr id="10" name="Google Shape;483;p27">
              <a:extLst>
                <a:ext uri="{FF2B5EF4-FFF2-40B4-BE49-F238E27FC236}">
                  <a16:creationId xmlns:a16="http://schemas.microsoft.com/office/drawing/2014/main" id="{FFF736C9-3503-0824-DF68-B612C82865D6}"/>
                </a:ext>
              </a:extLst>
            </p:cNvPr>
            <p:cNvSpPr/>
            <p:nvPr/>
          </p:nvSpPr>
          <p:spPr>
            <a:xfrm>
              <a:off x="5625195" y="2385635"/>
              <a:ext cx="510000" cy="225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grpSp>
        <p:nvGrpSpPr>
          <p:cNvPr id="570" name="Google Shape;570;p29"/>
          <p:cNvGrpSpPr/>
          <p:nvPr/>
        </p:nvGrpSpPr>
        <p:grpSpPr>
          <a:xfrm>
            <a:off x="1798635" y="1362103"/>
            <a:ext cx="5479462" cy="2050133"/>
            <a:chOff x="203725" y="1198875"/>
            <a:chExt cx="5278275" cy="1914525"/>
          </a:xfrm>
        </p:grpSpPr>
        <p:pic>
          <p:nvPicPr>
            <p:cNvPr id="571" name="Google Shape;571;p29"/>
            <p:cNvPicPr preferRelativeResize="0"/>
            <p:nvPr/>
          </p:nvPicPr>
          <p:blipFill>
            <a:blip r:embed="rId3">
              <a:alphaModFix/>
            </a:blip>
            <a:stretch>
              <a:fillRect/>
            </a:stretch>
          </p:blipFill>
          <p:spPr>
            <a:xfrm>
              <a:off x="2872150" y="1198875"/>
              <a:ext cx="2609850" cy="1914525"/>
            </a:xfrm>
            <a:prstGeom prst="rect">
              <a:avLst/>
            </a:prstGeom>
            <a:noFill/>
            <a:ln>
              <a:noFill/>
            </a:ln>
          </p:spPr>
        </p:pic>
        <p:pic>
          <p:nvPicPr>
            <p:cNvPr id="572" name="Google Shape;572;p29"/>
            <p:cNvPicPr preferRelativeResize="0"/>
            <p:nvPr/>
          </p:nvPicPr>
          <p:blipFill>
            <a:blip r:embed="rId4">
              <a:alphaModFix/>
            </a:blip>
            <a:stretch>
              <a:fillRect/>
            </a:stretch>
          </p:blipFill>
          <p:spPr>
            <a:xfrm>
              <a:off x="203725" y="1213163"/>
              <a:ext cx="2609850" cy="1885950"/>
            </a:xfrm>
            <a:prstGeom prst="rect">
              <a:avLst/>
            </a:prstGeom>
            <a:noFill/>
            <a:ln>
              <a:noFill/>
            </a:ln>
          </p:spPr>
        </p:pic>
      </p:grpSp>
      <p:cxnSp>
        <p:nvCxnSpPr>
          <p:cNvPr id="30" name="Google Shape;43;p2">
            <a:extLst>
              <a:ext uri="{FF2B5EF4-FFF2-40B4-BE49-F238E27FC236}">
                <a16:creationId xmlns:a16="http://schemas.microsoft.com/office/drawing/2014/main" id="{48E19CC0-0153-136C-EE21-B5D966CB9CE5}"/>
              </a:ext>
            </a:extLst>
          </p:cNvPr>
          <p:cNvCxnSpPr>
            <a:cxnSpLocks/>
          </p:cNvCxnSpPr>
          <p:nvPr/>
        </p:nvCxnSpPr>
        <p:spPr>
          <a:xfrm>
            <a:off x="2986587" y="481412"/>
            <a:ext cx="4291510" cy="0"/>
          </a:xfrm>
          <a:prstGeom prst="straightConnector1">
            <a:avLst/>
          </a:prstGeom>
          <a:noFill/>
          <a:ln w="38100" cap="flat" cmpd="sng">
            <a:solidFill>
              <a:schemeClr val="dk1"/>
            </a:solidFill>
            <a:prstDash val="solid"/>
            <a:round/>
            <a:headEnd type="none" w="sm" len="sm"/>
            <a:tailEnd type="none" w="sm" len="sm"/>
          </a:ln>
        </p:spPr>
      </p:cxnSp>
      <p:sp>
        <p:nvSpPr>
          <p:cNvPr id="31" name="Google Shape;65;p7">
            <a:extLst>
              <a:ext uri="{FF2B5EF4-FFF2-40B4-BE49-F238E27FC236}">
                <a16:creationId xmlns:a16="http://schemas.microsoft.com/office/drawing/2014/main" id="{3E9E1D8A-1D48-768C-97DB-F1E31F141248}"/>
              </a:ext>
            </a:extLst>
          </p:cNvPr>
          <p:cNvSpPr txBox="1"/>
          <p:nvPr/>
        </p:nvSpPr>
        <p:spPr>
          <a:xfrm>
            <a:off x="623770" y="345535"/>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03. </a:t>
            </a:r>
            <a:r>
              <a:rPr lang="ko-KR" altLang="en-US" sz="1600" dirty="0">
                <a:solidFill>
                  <a:schemeClr val="bg2"/>
                </a:solidFill>
                <a:latin typeface="마루 부리 굵은" panose="020B0600000101010101" pitchFamily="50" charset="-127"/>
                <a:ea typeface="마루 부리 굵은" panose="020B0600000101010101" pitchFamily="50" charset="-127"/>
              </a:rPr>
              <a:t>문제 해결 과정</a:t>
            </a:r>
            <a:endParaRPr sz="16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
        <p:nvSpPr>
          <p:cNvPr id="33" name="Google Shape;65;p7">
            <a:extLst>
              <a:ext uri="{FF2B5EF4-FFF2-40B4-BE49-F238E27FC236}">
                <a16:creationId xmlns:a16="http://schemas.microsoft.com/office/drawing/2014/main" id="{79A0F3B0-1BF8-57DD-9923-28673B157CA8}"/>
              </a:ext>
            </a:extLst>
          </p:cNvPr>
          <p:cNvSpPr txBox="1"/>
          <p:nvPr/>
        </p:nvSpPr>
        <p:spPr>
          <a:xfrm>
            <a:off x="611578" y="764871"/>
            <a:ext cx="4125088"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2400" dirty="0">
                <a:solidFill>
                  <a:schemeClr val="bg2"/>
                </a:solidFill>
                <a:latin typeface="마루 부리 굵은" panose="020B0600000101010101" pitchFamily="50" charset="-127"/>
                <a:ea typeface="마루 부리 굵은" panose="020B0600000101010101" pitchFamily="50" charset="-127"/>
              </a:rPr>
              <a:t>4) </a:t>
            </a:r>
            <a:r>
              <a:rPr lang="ko-KR" altLang="en-US" sz="2400" dirty="0">
                <a:solidFill>
                  <a:schemeClr val="bg2"/>
                </a:solidFill>
                <a:latin typeface="마루 부리 굵은" panose="020B0600000101010101" pitchFamily="50" charset="-127"/>
                <a:ea typeface="마루 부리 굵은" panose="020B0600000101010101" pitchFamily="50" charset="-127"/>
              </a:rPr>
              <a:t>특정 클래스 인식률 개선</a:t>
            </a:r>
            <a:endParaRP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grpSp>
        <p:nvGrpSpPr>
          <p:cNvPr id="32" name="Group 31">
            <a:extLst>
              <a:ext uri="{FF2B5EF4-FFF2-40B4-BE49-F238E27FC236}">
                <a16:creationId xmlns:a16="http://schemas.microsoft.com/office/drawing/2014/main" id="{03074A10-405F-7777-3277-BC2847AA93F9}"/>
              </a:ext>
            </a:extLst>
          </p:cNvPr>
          <p:cNvGrpSpPr/>
          <p:nvPr/>
        </p:nvGrpSpPr>
        <p:grpSpPr>
          <a:xfrm>
            <a:off x="2135431" y="3511456"/>
            <a:ext cx="4814556" cy="1030060"/>
            <a:chOff x="2253098" y="3233983"/>
            <a:chExt cx="4637803" cy="862588"/>
          </a:xfrm>
        </p:grpSpPr>
        <p:grpSp>
          <p:nvGrpSpPr>
            <p:cNvPr id="567" name="Google Shape;567;p29"/>
            <p:cNvGrpSpPr/>
            <p:nvPr/>
          </p:nvGrpSpPr>
          <p:grpSpPr>
            <a:xfrm>
              <a:off x="2253098" y="3233983"/>
              <a:ext cx="4637803" cy="856710"/>
              <a:chOff x="3570425" y="1965314"/>
              <a:chExt cx="5172079" cy="1112465"/>
            </a:xfrm>
          </p:grpSpPr>
          <p:pic>
            <p:nvPicPr>
              <p:cNvPr id="568" name="Google Shape;568;p29"/>
              <p:cNvPicPr preferRelativeResize="0"/>
              <p:nvPr/>
            </p:nvPicPr>
            <p:blipFill rotWithShape="1">
              <a:blip r:embed="rId5">
                <a:alphaModFix/>
              </a:blip>
              <a:srcRect b="88550"/>
              <a:stretch/>
            </p:blipFill>
            <p:spPr>
              <a:xfrm>
                <a:off x="3570425" y="1965314"/>
                <a:ext cx="5172075" cy="152675"/>
              </a:xfrm>
              <a:prstGeom prst="rect">
                <a:avLst/>
              </a:prstGeom>
              <a:noFill/>
              <a:ln>
                <a:noFill/>
              </a:ln>
            </p:spPr>
          </p:pic>
          <p:pic>
            <p:nvPicPr>
              <p:cNvPr id="569" name="Google Shape;569;p29"/>
              <p:cNvPicPr preferRelativeResize="0"/>
              <p:nvPr/>
            </p:nvPicPr>
            <p:blipFill rotWithShape="1">
              <a:blip r:embed="rId5">
                <a:alphaModFix/>
              </a:blip>
              <a:srcRect t="22512" b="5123"/>
              <a:stretch/>
            </p:blipFill>
            <p:spPr>
              <a:xfrm>
                <a:off x="3570429" y="2112775"/>
                <a:ext cx="5172075" cy="965005"/>
              </a:xfrm>
              <a:prstGeom prst="rect">
                <a:avLst/>
              </a:prstGeom>
              <a:noFill/>
              <a:ln>
                <a:noFill/>
              </a:ln>
            </p:spPr>
          </p:pic>
        </p:grpSp>
        <p:sp>
          <p:nvSpPr>
            <p:cNvPr id="35" name="Google Shape;527;p28">
              <a:extLst>
                <a:ext uri="{FF2B5EF4-FFF2-40B4-BE49-F238E27FC236}">
                  <a16:creationId xmlns:a16="http://schemas.microsoft.com/office/drawing/2014/main" id="{ACF40854-1F2B-DCC0-86BE-7D8652D789FB}"/>
                </a:ext>
              </a:extLst>
            </p:cNvPr>
            <p:cNvSpPr/>
            <p:nvPr/>
          </p:nvSpPr>
          <p:spPr>
            <a:xfrm>
              <a:off x="5718820" y="3233983"/>
              <a:ext cx="560060" cy="862588"/>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317462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10" name="Google Shape;610;p30"/>
          <p:cNvSpPr txBox="1"/>
          <p:nvPr/>
        </p:nvSpPr>
        <p:spPr>
          <a:xfrm>
            <a:off x="679775" y="1337395"/>
            <a:ext cx="4564649" cy="1332110"/>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en-US" sz="1600" b="1" dirty="0">
                <a:latin typeface="Noto Sans KR" panose="020B0500000000000000" pitchFamily="34" charset="-127"/>
                <a:ea typeface="Noto Sans KR" panose="020B0500000000000000" pitchFamily="34" charset="-127"/>
              </a:rPr>
              <a:t>Optimizer</a:t>
            </a:r>
            <a:endParaRPr sz="1600" b="1" dirty="0">
              <a:latin typeface="Noto Sans KR" panose="020B0500000000000000" pitchFamily="34" charset="-127"/>
              <a:ea typeface="Noto Sans KR" panose="020B0500000000000000" pitchFamily="34" charset="-127"/>
            </a:endParaRPr>
          </a:p>
          <a:p>
            <a:pPr marL="457200" lvl="0" indent="-336550" algn="l" rtl="0">
              <a:spcBef>
                <a:spcPts val="0"/>
              </a:spcBef>
              <a:spcAft>
                <a:spcPts val="0"/>
              </a:spcAft>
              <a:buSzPts val="1700"/>
              <a:buFont typeface="Arial" panose="020B0604020202020204" pitchFamily="34" charset="0"/>
              <a:buChar char="•"/>
            </a:pPr>
            <a:r>
              <a:rPr lang="en-US" sz="1600" dirty="0">
                <a:latin typeface="Noto Sans KR" panose="020B0500000000000000" pitchFamily="34" charset="-127"/>
                <a:ea typeface="Noto Sans KR" panose="020B0500000000000000" pitchFamily="34" charset="-127"/>
              </a:rPr>
              <a:t>SGD </a:t>
            </a:r>
            <a:endParaRPr sz="1600" dirty="0">
              <a:latin typeface="Noto Sans KR" panose="020B0500000000000000" pitchFamily="34" charset="-127"/>
              <a:ea typeface="Noto Sans KR" panose="020B0500000000000000" pitchFamily="34" charset="-127"/>
            </a:endParaRPr>
          </a:p>
          <a:p>
            <a:pPr marL="457200" lvl="0" indent="-336550" algn="l" rtl="0">
              <a:spcBef>
                <a:spcPts val="0"/>
              </a:spcBef>
              <a:spcAft>
                <a:spcPts val="0"/>
              </a:spcAft>
              <a:buSzPts val="1700"/>
              <a:buFont typeface="Arial" panose="020B0604020202020204" pitchFamily="34" charset="0"/>
              <a:buChar char="•"/>
            </a:pPr>
            <a:r>
              <a:rPr lang="en-US" sz="1600" dirty="0">
                <a:latin typeface="Noto Sans KR" panose="020B0500000000000000" pitchFamily="34" charset="-127"/>
                <a:ea typeface="Noto Sans KR" panose="020B0500000000000000" pitchFamily="34" charset="-127"/>
              </a:rPr>
              <a:t>momentum : 0.937</a:t>
            </a:r>
            <a:endParaRPr sz="1600" dirty="0">
              <a:latin typeface="Noto Sans KR" panose="020B0500000000000000" pitchFamily="34" charset="-127"/>
              <a:ea typeface="Noto Sans KR" panose="020B0500000000000000" pitchFamily="34" charset="-127"/>
            </a:endParaRPr>
          </a:p>
        </p:txBody>
      </p:sp>
      <p:sp>
        <p:nvSpPr>
          <p:cNvPr id="611" name="Google Shape;611;p30"/>
          <p:cNvSpPr txBox="1"/>
          <p:nvPr/>
        </p:nvSpPr>
        <p:spPr>
          <a:xfrm>
            <a:off x="4291396" y="2675803"/>
            <a:ext cx="4482680"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sz="1600" b="1" dirty="0">
                <a:latin typeface="Noto Sans KR" panose="020B0500000000000000" pitchFamily="34" charset="-127"/>
                <a:ea typeface="Noto Sans KR" panose="020B0500000000000000" pitchFamily="34" charset="-127"/>
              </a:rPr>
              <a:t>Data Augmentation</a:t>
            </a:r>
            <a:endParaRPr lang="ko-KR" altLang="en-US" sz="1600" b="1" dirty="0">
              <a:latin typeface="Noto Sans KR" panose="020B0500000000000000" pitchFamily="34" charset="-127"/>
              <a:ea typeface="Noto Sans KR" panose="020B0500000000000000" pitchFamily="34" charset="-127"/>
            </a:endParaRPr>
          </a:p>
          <a:p>
            <a:pPr marL="457200" lvl="0" indent="-336550" algn="l" rtl="0">
              <a:spcBef>
                <a:spcPts val="0"/>
              </a:spcBef>
              <a:spcAft>
                <a:spcPts val="0"/>
              </a:spcAft>
              <a:buSzPts val="1700"/>
              <a:buFont typeface="Arial" panose="020B0604020202020204" pitchFamily="34" charset="0"/>
              <a:buChar char="•"/>
            </a:pPr>
            <a:r>
              <a:rPr lang="ko-KR" altLang="en-US" sz="1600" dirty="0">
                <a:latin typeface="Noto Sans KR" panose="020B0500000000000000" pitchFamily="34" charset="-127"/>
                <a:ea typeface="Noto Sans KR" panose="020B0500000000000000" pitchFamily="34" charset="-127"/>
              </a:rPr>
              <a:t>이미지 좌우반전 </a:t>
            </a:r>
          </a:p>
          <a:p>
            <a:pPr marL="457200" lvl="0" indent="-336550" algn="l" rtl="0">
              <a:spcBef>
                <a:spcPts val="0"/>
              </a:spcBef>
              <a:spcAft>
                <a:spcPts val="0"/>
              </a:spcAft>
              <a:buSzPts val="1700"/>
              <a:buFont typeface="Arial" panose="020B0604020202020204" pitchFamily="34" charset="0"/>
              <a:buChar char="•"/>
            </a:pPr>
            <a:r>
              <a:rPr lang="en-US" altLang="ko-KR" sz="1600" dirty="0">
                <a:latin typeface="Noto Sans KR" panose="020B0500000000000000" pitchFamily="34" charset="-127"/>
                <a:ea typeface="Noto Sans KR" panose="020B0500000000000000" pitchFamily="34" charset="-127"/>
              </a:rPr>
              <a:t>Mosaic (4</a:t>
            </a:r>
            <a:r>
              <a:rPr lang="ko-KR" altLang="en-US" sz="1600" dirty="0">
                <a:latin typeface="Noto Sans KR" panose="020B0500000000000000" pitchFamily="34" charset="-127"/>
                <a:ea typeface="Noto Sans KR" panose="020B0500000000000000" pitchFamily="34" charset="-127"/>
              </a:rPr>
              <a:t>장의 이미지를 하나로</a:t>
            </a:r>
            <a:r>
              <a:rPr lang="en-US" altLang="ko-KR" sz="1600" dirty="0">
                <a:latin typeface="Noto Sans KR" panose="020B0500000000000000" pitchFamily="34" charset="-127"/>
                <a:ea typeface="Noto Sans KR" panose="020B0500000000000000" pitchFamily="34" charset="-127"/>
              </a:rPr>
              <a:t>)</a:t>
            </a:r>
            <a:endParaRPr lang="ko-KR" altLang="en-US" sz="1600" dirty="0">
              <a:latin typeface="Noto Sans KR" panose="020B0500000000000000" pitchFamily="34" charset="-127"/>
              <a:ea typeface="Noto Sans KR" panose="020B0500000000000000" pitchFamily="34" charset="-127"/>
            </a:endParaRPr>
          </a:p>
          <a:p>
            <a:pPr marL="457200" lvl="0" indent="-336550" algn="l" rtl="0">
              <a:spcBef>
                <a:spcPts val="0"/>
              </a:spcBef>
              <a:spcAft>
                <a:spcPts val="0"/>
              </a:spcAft>
              <a:buSzPts val="1700"/>
              <a:buFont typeface="Arial" panose="020B0604020202020204" pitchFamily="34" charset="0"/>
              <a:buChar char="•"/>
            </a:pPr>
            <a:r>
              <a:rPr lang="en-US" altLang="ko-KR" sz="1600" dirty="0" err="1">
                <a:latin typeface="Noto Sans KR" panose="020B0500000000000000" pitchFamily="34" charset="-127"/>
                <a:ea typeface="Noto Sans KR" panose="020B0500000000000000" pitchFamily="34" charset="-127"/>
              </a:rPr>
              <a:t>Mixup</a:t>
            </a:r>
            <a:r>
              <a:rPr lang="ko-KR" altLang="en-US" sz="1600" dirty="0">
                <a:latin typeface="Noto Sans KR" panose="020B0500000000000000" pitchFamily="34" charset="-127"/>
                <a:ea typeface="Noto Sans KR" panose="020B0500000000000000" pitchFamily="34" charset="-127"/>
              </a:rPr>
              <a:t> </a:t>
            </a:r>
            <a:r>
              <a:rPr lang="en-US" altLang="ko-KR" sz="1600" dirty="0">
                <a:latin typeface="Noto Sans KR" panose="020B0500000000000000" pitchFamily="34" charset="-127"/>
                <a:ea typeface="Noto Sans KR" panose="020B0500000000000000" pitchFamily="34" charset="-127"/>
              </a:rPr>
              <a:t>(</a:t>
            </a:r>
            <a:r>
              <a:rPr lang="ko-KR" altLang="en-US" sz="1600" dirty="0">
                <a:latin typeface="Noto Sans KR" panose="020B0500000000000000" pitchFamily="34" charset="-127"/>
                <a:ea typeface="Noto Sans KR" panose="020B0500000000000000" pitchFamily="34" charset="-127"/>
              </a:rPr>
              <a:t>이미지 겹치기</a:t>
            </a:r>
            <a:r>
              <a:rPr lang="en-US" altLang="ko-KR" sz="1600" dirty="0">
                <a:latin typeface="Noto Sans KR" panose="020B0500000000000000" pitchFamily="34" charset="-127"/>
                <a:ea typeface="Noto Sans KR" panose="020B0500000000000000" pitchFamily="34" charset="-127"/>
              </a:rPr>
              <a:t>)</a:t>
            </a:r>
            <a:endParaRPr lang="ko-KR" altLang="en-US" sz="1600" dirty="0">
              <a:latin typeface="Noto Sans KR" panose="020B0500000000000000" pitchFamily="34" charset="-127"/>
              <a:ea typeface="Noto Sans KR" panose="020B0500000000000000" pitchFamily="34" charset="-127"/>
            </a:endParaRPr>
          </a:p>
        </p:txBody>
      </p:sp>
      <p:sp>
        <p:nvSpPr>
          <p:cNvPr id="612" name="Google Shape;612;p30"/>
          <p:cNvSpPr txBox="1"/>
          <p:nvPr/>
        </p:nvSpPr>
        <p:spPr>
          <a:xfrm>
            <a:off x="611577" y="2402087"/>
            <a:ext cx="5185547"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latin typeface="Noto Sans KR" panose="020B0500000000000000" pitchFamily="34" charset="-127"/>
                <a:ea typeface="Noto Sans KR" panose="020B0500000000000000" pitchFamily="34" charset="-127"/>
              </a:rPr>
              <a:t>Train Params</a:t>
            </a:r>
            <a:endParaRPr sz="1600" b="1" dirty="0">
              <a:latin typeface="Noto Sans KR" panose="020B0500000000000000" pitchFamily="34" charset="-127"/>
              <a:ea typeface="Noto Sans KR" panose="020B0500000000000000" pitchFamily="34" charset="-127"/>
            </a:endParaRPr>
          </a:p>
          <a:p>
            <a:pPr marL="457200" lvl="0" indent="-330200" algn="l" rtl="0">
              <a:spcBef>
                <a:spcPts val="0"/>
              </a:spcBef>
              <a:spcAft>
                <a:spcPts val="0"/>
              </a:spcAft>
              <a:buSzPts val="1600"/>
              <a:buFont typeface="Arial" panose="020B0604020202020204" pitchFamily="34" charset="0"/>
              <a:buChar char="•"/>
            </a:pPr>
            <a:r>
              <a:rPr lang="en-US" sz="1600" dirty="0">
                <a:latin typeface="Noto Sans KR" panose="020B0500000000000000" pitchFamily="34" charset="-127"/>
                <a:ea typeface="Noto Sans KR" panose="020B0500000000000000" pitchFamily="34" charset="-127"/>
              </a:rPr>
              <a:t>Epochs : 300 </a:t>
            </a:r>
            <a:endParaRPr sz="1600" dirty="0">
              <a:latin typeface="Noto Sans KR" panose="020B0500000000000000" pitchFamily="34" charset="-127"/>
              <a:ea typeface="Noto Sans KR" panose="020B0500000000000000" pitchFamily="34" charset="-127"/>
            </a:endParaRPr>
          </a:p>
          <a:p>
            <a:pPr marL="457200" lvl="0" indent="-330200" algn="l" rtl="0">
              <a:spcBef>
                <a:spcPts val="0"/>
              </a:spcBef>
              <a:spcAft>
                <a:spcPts val="0"/>
              </a:spcAft>
              <a:buSzPts val="1600"/>
              <a:buFont typeface="Arial" panose="020B0604020202020204" pitchFamily="34" charset="0"/>
              <a:buChar char="•"/>
            </a:pPr>
            <a:r>
              <a:rPr lang="en-US" sz="1600" dirty="0" err="1">
                <a:latin typeface="Noto Sans KR" panose="020B0500000000000000" pitchFamily="34" charset="-127"/>
                <a:ea typeface="Noto Sans KR" panose="020B0500000000000000" pitchFamily="34" charset="-127"/>
              </a:rPr>
              <a:t>Batch_size</a:t>
            </a:r>
            <a:r>
              <a:rPr lang="en-US" sz="1600" dirty="0">
                <a:latin typeface="Noto Sans KR" panose="020B0500000000000000" pitchFamily="34" charset="-127"/>
                <a:ea typeface="Noto Sans KR" panose="020B0500000000000000" pitchFamily="34" charset="-127"/>
              </a:rPr>
              <a:t> :16</a:t>
            </a:r>
            <a:endParaRPr sz="1600" dirty="0">
              <a:latin typeface="Noto Sans KR" panose="020B0500000000000000" pitchFamily="34" charset="-127"/>
              <a:ea typeface="Noto Sans KR" panose="020B0500000000000000" pitchFamily="34" charset="-127"/>
            </a:endParaRPr>
          </a:p>
          <a:p>
            <a:pPr marL="457200" lvl="0" indent="-330200" algn="l" rtl="0">
              <a:spcBef>
                <a:spcPts val="0"/>
              </a:spcBef>
              <a:spcAft>
                <a:spcPts val="0"/>
              </a:spcAft>
              <a:buSzPts val="1600"/>
              <a:buFont typeface="Arial" panose="020B0604020202020204" pitchFamily="34" charset="0"/>
              <a:buChar char="•"/>
            </a:pPr>
            <a:r>
              <a:rPr lang="en-US" sz="1600" dirty="0" err="1">
                <a:latin typeface="Noto Sans KR" panose="020B0500000000000000" pitchFamily="34" charset="-127"/>
                <a:ea typeface="Noto Sans KR" panose="020B0500000000000000" pitchFamily="34" charset="-127"/>
              </a:rPr>
              <a:t>img</a:t>
            </a:r>
            <a:r>
              <a:rPr lang="en-US" sz="1600" dirty="0">
                <a:latin typeface="Noto Sans KR" panose="020B0500000000000000" pitchFamily="34" charset="-127"/>
                <a:ea typeface="Noto Sans KR" panose="020B0500000000000000" pitchFamily="34" charset="-127"/>
              </a:rPr>
              <a:t> size : 416</a:t>
            </a:r>
            <a:endParaRPr sz="1600" dirty="0">
              <a:latin typeface="Noto Sans KR" panose="020B0500000000000000" pitchFamily="34" charset="-127"/>
              <a:ea typeface="Noto Sans KR" panose="020B0500000000000000" pitchFamily="34" charset="-127"/>
            </a:endParaRPr>
          </a:p>
          <a:p>
            <a:pPr marL="457200" lvl="0" indent="-330200" algn="l" rtl="0">
              <a:spcBef>
                <a:spcPts val="0"/>
              </a:spcBef>
              <a:spcAft>
                <a:spcPts val="0"/>
              </a:spcAft>
              <a:buSzPts val="1600"/>
              <a:buFont typeface="Arial" panose="020B0604020202020204" pitchFamily="34" charset="0"/>
              <a:buChar char="•"/>
            </a:pPr>
            <a:r>
              <a:rPr lang="en-US" sz="1600" dirty="0" err="1">
                <a:latin typeface="Noto Sans KR" panose="020B0500000000000000" pitchFamily="34" charset="-127"/>
                <a:ea typeface="Noto Sans KR" panose="020B0500000000000000" pitchFamily="34" charset="-127"/>
              </a:rPr>
              <a:t>iou</a:t>
            </a:r>
            <a:r>
              <a:rPr lang="en-US" sz="1600" dirty="0">
                <a:latin typeface="Noto Sans KR" panose="020B0500000000000000" pitchFamily="34" charset="-127"/>
                <a:ea typeface="Noto Sans KR" panose="020B0500000000000000" pitchFamily="34" charset="-127"/>
              </a:rPr>
              <a:t>_ threshold : 0.2</a:t>
            </a:r>
            <a:endParaRPr sz="1600" dirty="0">
              <a:latin typeface="Noto Sans KR" panose="020B0500000000000000" pitchFamily="34" charset="-127"/>
              <a:ea typeface="Noto Sans KR" panose="020B0500000000000000" pitchFamily="34" charset="-127"/>
            </a:endParaRPr>
          </a:p>
        </p:txBody>
      </p:sp>
      <p:sp>
        <p:nvSpPr>
          <p:cNvPr id="613" name="Google Shape;613;p30"/>
          <p:cNvSpPr txBox="1"/>
          <p:nvPr/>
        </p:nvSpPr>
        <p:spPr>
          <a:xfrm>
            <a:off x="4291396" y="1305290"/>
            <a:ext cx="4564649"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latin typeface="Noto Sans KR" panose="020B0500000000000000" pitchFamily="34" charset="-127"/>
                <a:ea typeface="Noto Sans KR" panose="020B0500000000000000" pitchFamily="34" charset="-127"/>
              </a:rPr>
              <a:t>Learning Rate Scheduler</a:t>
            </a:r>
            <a:endParaRPr sz="1600" b="1" dirty="0">
              <a:latin typeface="Noto Sans KR" panose="020B0500000000000000" pitchFamily="34" charset="-127"/>
              <a:ea typeface="Noto Sans KR" panose="020B0500000000000000" pitchFamily="34" charset="-127"/>
            </a:endParaRPr>
          </a:p>
          <a:p>
            <a:pPr marL="0" lvl="0" indent="0" algn="l" rtl="0">
              <a:spcBef>
                <a:spcPts val="0"/>
              </a:spcBef>
              <a:spcAft>
                <a:spcPts val="0"/>
              </a:spcAft>
              <a:buNone/>
            </a:pPr>
            <a:r>
              <a:rPr lang="en-US" sz="1600" b="1" dirty="0">
                <a:latin typeface="Noto Sans KR" panose="020B0500000000000000" pitchFamily="34" charset="-127"/>
                <a:ea typeface="Noto Sans KR" panose="020B0500000000000000" pitchFamily="34" charset="-127"/>
              </a:rPr>
              <a:t> : Cosine LR</a:t>
            </a:r>
            <a:endParaRPr sz="1600" b="1" dirty="0">
              <a:latin typeface="Noto Sans KR" panose="020B0500000000000000" pitchFamily="34" charset="-127"/>
              <a:ea typeface="Noto Sans KR" panose="020B0500000000000000" pitchFamily="34" charset="-127"/>
            </a:endParaRPr>
          </a:p>
          <a:p>
            <a:pPr marL="457200" lvl="0" indent="-336550" algn="l" rtl="0">
              <a:spcBef>
                <a:spcPts val="0"/>
              </a:spcBef>
              <a:spcAft>
                <a:spcPts val="0"/>
              </a:spcAft>
              <a:buSzPts val="1700"/>
              <a:buFont typeface="Arial" panose="020B0604020202020204" pitchFamily="34" charset="0"/>
              <a:buChar char="•"/>
            </a:pPr>
            <a:r>
              <a:rPr lang="en-US" sz="1600" dirty="0" err="1">
                <a:latin typeface="Noto Sans KR" panose="020B0500000000000000" pitchFamily="34" charset="-127"/>
                <a:ea typeface="Noto Sans KR" panose="020B0500000000000000" pitchFamily="34" charset="-127"/>
              </a:rPr>
              <a:t>lr_initial</a:t>
            </a:r>
            <a:r>
              <a:rPr lang="en-US" sz="1600" dirty="0">
                <a:latin typeface="Noto Sans KR" panose="020B0500000000000000" pitchFamily="34" charset="-127"/>
                <a:ea typeface="Noto Sans KR" panose="020B0500000000000000" pitchFamily="34" charset="-127"/>
              </a:rPr>
              <a:t> : 0.002</a:t>
            </a:r>
            <a:endParaRPr sz="1600" dirty="0">
              <a:latin typeface="Noto Sans KR" panose="020B0500000000000000" pitchFamily="34" charset="-127"/>
              <a:ea typeface="Noto Sans KR" panose="020B0500000000000000" pitchFamily="34" charset="-127"/>
            </a:endParaRPr>
          </a:p>
          <a:p>
            <a:pPr marL="457200" lvl="0" indent="-336550" algn="l" rtl="0">
              <a:spcBef>
                <a:spcPts val="0"/>
              </a:spcBef>
              <a:spcAft>
                <a:spcPts val="0"/>
              </a:spcAft>
              <a:buSzPts val="1700"/>
              <a:buFont typeface="Arial" panose="020B0604020202020204" pitchFamily="34" charset="0"/>
              <a:buChar char="•"/>
            </a:pPr>
            <a:r>
              <a:rPr lang="en-US" sz="1600" dirty="0" err="1">
                <a:latin typeface="Noto Sans KR" panose="020B0500000000000000" pitchFamily="34" charset="-127"/>
                <a:ea typeface="Noto Sans KR" panose="020B0500000000000000" pitchFamily="34" charset="-127"/>
              </a:rPr>
              <a:t>lr_final</a:t>
            </a:r>
            <a:r>
              <a:rPr lang="en-US" sz="1600" dirty="0">
                <a:latin typeface="Noto Sans KR" panose="020B0500000000000000" pitchFamily="34" charset="-127"/>
                <a:ea typeface="Noto Sans KR" panose="020B0500000000000000" pitchFamily="34" charset="-127"/>
              </a:rPr>
              <a:t> : lr0 * 0.002</a:t>
            </a:r>
            <a:endParaRPr sz="1600" dirty="0">
              <a:latin typeface="Noto Sans KR" panose="020B0500000000000000" pitchFamily="34" charset="-127"/>
              <a:ea typeface="Noto Sans KR" panose="020B0500000000000000" pitchFamily="34" charset="-127"/>
            </a:endParaRPr>
          </a:p>
        </p:txBody>
      </p:sp>
      <p:cxnSp>
        <p:nvCxnSpPr>
          <p:cNvPr id="3" name="Google Shape;43;p2">
            <a:extLst>
              <a:ext uri="{FF2B5EF4-FFF2-40B4-BE49-F238E27FC236}">
                <a16:creationId xmlns:a16="http://schemas.microsoft.com/office/drawing/2014/main" id="{7BBCA9F6-5081-6F47-F5C8-4BB422132E9F}"/>
              </a:ext>
            </a:extLst>
          </p:cNvPr>
          <p:cNvCxnSpPr>
            <a:cxnSpLocks/>
          </p:cNvCxnSpPr>
          <p:nvPr/>
        </p:nvCxnSpPr>
        <p:spPr>
          <a:xfrm>
            <a:off x="2986587" y="481412"/>
            <a:ext cx="4291510" cy="0"/>
          </a:xfrm>
          <a:prstGeom prst="straightConnector1">
            <a:avLst/>
          </a:prstGeom>
          <a:noFill/>
          <a:ln w="38100" cap="flat" cmpd="sng">
            <a:solidFill>
              <a:schemeClr val="dk1"/>
            </a:solidFill>
            <a:prstDash val="solid"/>
            <a:round/>
            <a:headEnd type="none" w="sm" len="sm"/>
            <a:tailEnd type="none" w="sm" len="sm"/>
          </a:ln>
        </p:spPr>
      </p:cxnSp>
      <p:sp>
        <p:nvSpPr>
          <p:cNvPr id="4" name="Google Shape;65;p7">
            <a:extLst>
              <a:ext uri="{FF2B5EF4-FFF2-40B4-BE49-F238E27FC236}">
                <a16:creationId xmlns:a16="http://schemas.microsoft.com/office/drawing/2014/main" id="{18AF200B-9BC5-B2CA-FCBD-7F5FE85A0E33}"/>
              </a:ext>
            </a:extLst>
          </p:cNvPr>
          <p:cNvSpPr txBox="1"/>
          <p:nvPr/>
        </p:nvSpPr>
        <p:spPr>
          <a:xfrm>
            <a:off x="623770" y="345535"/>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03. </a:t>
            </a:r>
            <a:r>
              <a:rPr lang="ko-KR" altLang="en-US" sz="1600" dirty="0">
                <a:solidFill>
                  <a:schemeClr val="bg2"/>
                </a:solidFill>
                <a:latin typeface="마루 부리 굵은" panose="020B0600000101010101" pitchFamily="50" charset="-127"/>
                <a:ea typeface="마루 부리 굵은" panose="020B0600000101010101" pitchFamily="50" charset="-127"/>
              </a:rPr>
              <a:t>문제 해결 과정</a:t>
            </a:r>
            <a:endParaRPr sz="16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
        <p:nvSpPr>
          <p:cNvPr id="5" name="Google Shape;65;p7">
            <a:extLst>
              <a:ext uri="{FF2B5EF4-FFF2-40B4-BE49-F238E27FC236}">
                <a16:creationId xmlns:a16="http://schemas.microsoft.com/office/drawing/2014/main" id="{447C376F-5B45-D28C-C581-5C0CEAA2E08C}"/>
              </a:ext>
            </a:extLst>
          </p:cNvPr>
          <p:cNvSpPr txBox="1"/>
          <p:nvPr/>
        </p:nvSpPr>
        <p:spPr>
          <a:xfrm>
            <a:off x="611578" y="764871"/>
            <a:ext cx="5630726"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2400" dirty="0">
                <a:solidFill>
                  <a:schemeClr val="bg2"/>
                </a:solidFill>
                <a:latin typeface="마루 부리 굵은" panose="020B0600000101010101" pitchFamily="50" charset="-127"/>
                <a:ea typeface="마루 부리 굵은" panose="020B0600000101010101" pitchFamily="50" charset="-127"/>
              </a:rPr>
              <a:t>5. </a:t>
            </a:r>
            <a:r>
              <a:rPr lang="ko-KR" altLang="en-US" sz="2400" dirty="0">
                <a:solidFill>
                  <a:schemeClr val="bg2"/>
                </a:solidFill>
                <a:latin typeface="마루 부리 굵은" panose="020B0600000101010101" pitchFamily="50" charset="-127"/>
                <a:ea typeface="마루 부리 굵은" panose="020B0600000101010101" pitchFamily="50" charset="-127"/>
              </a:rPr>
              <a:t>완성 </a:t>
            </a:r>
            <a:r>
              <a:rPr lang="en-US" altLang="ko-KR" sz="2400" dirty="0">
                <a:solidFill>
                  <a:schemeClr val="bg2"/>
                </a:solidFill>
                <a:latin typeface="마루 부리 굵은" panose="020B0600000101010101" pitchFamily="50" charset="-127"/>
                <a:ea typeface="마루 부리 굵은" panose="020B0600000101010101" pitchFamily="50" charset="-127"/>
              </a:rPr>
              <a:t>- </a:t>
            </a:r>
            <a:r>
              <a:rPr lang="en-US" altLang="ko-K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rPr>
              <a:t>Core Train Parameters</a:t>
            </a:r>
            <a:endParaRP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grpSp>
        <p:nvGrpSpPr>
          <p:cNvPr id="6" name="그룹 5">
            <a:extLst>
              <a:ext uri="{FF2B5EF4-FFF2-40B4-BE49-F238E27FC236}">
                <a16:creationId xmlns:a16="http://schemas.microsoft.com/office/drawing/2014/main" id="{61C1E090-CCF8-AF1F-8AF4-AD01F428E9A2}"/>
              </a:ext>
            </a:extLst>
          </p:cNvPr>
          <p:cNvGrpSpPr/>
          <p:nvPr/>
        </p:nvGrpSpPr>
        <p:grpSpPr>
          <a:xfrm>
            <a:off x="1157910" y="4104629"/>
            <a:ext cx="6770028" cy="794964"/>
            <a:chOff x="1157910" y="4007093"/>
            <a:chExt cx="6770028" cy="794964"/>
          </a:xfrm>
        </p:grpSpPr>
        <p:grpSp>
          <p:nvGrpSpPr>
            <p:cNvPr id="7" name="그룹 6">
              <a:extLst>
                <a:ext uri="{FF2B5EF4-FFF2-40B4-BE49-F238E27FC236}">
                  <a16:creationId xmlns:a16="http://schemas.microsoft.com/office/drawing/2014/main" id="{73ACD85C-EF47-D191-5BA9-AC867DB610A6}"/>
                </a:ext>
              </a:extLst>
            </p:cNvPr>
            <p:cNvGrpSpPr/>
            <p:nvPr/>
          </p:nvGrpSpPr>
          <p:grpSpPr>
            <a:xfrm>
              <a:off x="1632685" y="4007093"/>
              <a:ext cx="5868147" cy="328393"/>
              <a:chOff x="1622776" y="4125050"/>
              <a:chExt cx="5924225" cy="340511"/>
            </a:xfrm>
          </p:grpSpPr>
          <p:cxnSp>
            <p:nvCxnSpPr>
              <p:cNvPr id="13" name="Google Shape;441;p26">
                <a:extLst>
                  <a:ext uri="{FF2B5EF4-FFF2-40B4-BE49-F238E27FC236}">
                    <a16:creationId xmlns:a16="http://schemas.microsoft.com/office/drawing/2014/main" id="{0AB04543-5760-948C-D487-6D6FBD8DAE69}"/>
                  </a:ext>
                </a:extLst>
              </p:cNvPr>
              <p:cNvCxnSpPr>
                <a:stCxn id="15" idx="6"/>
                <a:endCxn id="23" idx="2"/>
              </p:cNvCxnSpPr>
              <p:nvPr/>
            </p:nvCxnSpPr>
            <p:spPr>
              <a:xfrm>
                <a:off x="1943185" y="4295347"/>
                <a:ext cx="5283600" cy="0"/>
              </a:xfrm>
              <a:prstGeom prst="straightConnector1">
                <a:avLst/>
              </a:prstGeom>
              <a:noFill/>
              <a:ln w="9525" cap="flat" cmpd="sng">
                <a:solidFill>
                  <a:schemeClr val="dk2"/>
                </a:solidFill>
                <a:prstDash val="solid"/>
                <a:round/>
                <a:headEnd type="none" w="med" len="med"/>
                <a:tailEnd type="none" w="med" len="med"/>
              </a:ln>
            </p:spPr>
          </p:cxnSp>
          <p:sp>
            <p:nvSpPr>
              <p:cNvPr id="14" name="Google Shape;444;p26">
                <a:extLst>
                  <a:ext uri="{FF2B5EF4-FFF2-40B4-BE49-F238E27FC236}">
                    <a16:creationId xmlns:a16="http://schemas.microsoft.com/office/drawing/2014/main" id="{1007C5FC-79C2-7ED0-1704-D941F341A0F7}"/>
                  </a:ext>
                </a:extLst>
              </p:cNvPr>
              <p:cNvSpPr/>
              <p:nvPr/>
            </p:nvSpPr>
            <p:spPr>
              <a:xfrm>
                <a:off x="1622776" y="4125061"/>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2;p26">
                <a:extLst>
                  <a:ext uri="{FF2B5EF4-FFF2-40B4-BE49-F238E27FC236}">
                    <a16:creationId xmlns:a16="http://schemas.microsoft.com/office/drawing/2014/main" id="{B6C05084-C108-1D8B-DF07-1D11B37FCED0}"/>
                  </a:ext>
                </a:extLst>
              </p:cNvPr>
              <p:cNvSpPr/>
              <p:nvPr/>
            </p:nvSpPr>
            <p:spPr>
              <a:xfrm>
                <a:off x="1662685" y="4162747"/>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5;p26">
                <a:extLst>
                  <a:ext uri="{FF2B5EF4-FFF2-40B4-BE49-F238E27FC236}">
                    <a16:creationId xmlns:a16="http://schemas.microsoft.com/office/drawing/2014/main" id="{F7158449-9C25-5764-D344-1D3B0412DBDD}"/>
                  </a:ext>
                </a:extLst>
              </p:cNvPr>
              <p:cNvSpPr/>
              <p:nvPr/>
            </p:nvSpPr>
            <p:spPr>
              <a:xfrm>
                <a:off x="2993982" y="4125061"/>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46;p26">
                <a:extLst>
                  <a:ext uri="{FF2B5EF4-FFF2-40B4-BE49-F238E27FC236}">
                    <a16:creationId xmlns:a16="http://schemas.microsoft.com/office/drawing/2014/main" id="{E0479054-CAC2-F170-B095-06D66C319AD6}"/>
                  </a:ext>
                </a:extLst>
              </p:cNvPr>
              <p:cNvSpPr/>
              <p:nvPr/>
            </p:nvSpPr>
            <p:spPr>
              <a:xfrm>
                <a:off x="3033776" y="4162704"/>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7;p26">
                <a:extLst>
                  <a:ext uri="{FF2B5EF4-FFF2-40B4-BE49-F238E27FC236}">
                    <a16:creationId xmlns:a16="http://schemas.microsoft.com/office/drawing/2014/main" id="{92F6D708-B5D8-4421-E0D9-2691A1CBE1AF}"/>
                  </a:ext>
                </a:extLst>
              </p:cNvPr>
              <p:cNvSpPr/>
              <p:nvPr/>
            </p:nvSpPr>
            <p:spPr>
              <a:xfrm>
                <a:off x="4414920" y="4125061"/>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8;p26">
                <a:extLst>
                  <a:ext uri="{FF2B5EF4-FFF2-40B4-BE49-F238E27FC236}">
                    <a16:creationId xmlns:a16="http://schemas.microsoft.com/office/drawing/2014/main" id="{7F375153-17A0-153F-E37E-B82D67F8FC94}"/>
                  </a:ext>
                </a:extLst>
              </p:cNvPr>
              <p:cNvSpPr/>
              <p:nvPr/>
            </p:nvSpPr>
            <p:spPr>
              <a:xfrm>
                <a:off x="4454714" y="4162704"/>
                <a:ext cx="280500" cy="2652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49;p26">
                <a:extLst>
                  <a:ext uri="{FF2B5EF4-FFF2-40B4-BE49-F238E27FC236}">
                    <a16:creationId xmlns:a16="http://schemas.microsoft.com/office/drawing/2014/main" id="{7ED45C45-E506-70BC-4F81-B69379C09FDA}"/>
                  </a:ext>
                </a:extLst>
              </p:cNvPr>
              <p:cNvSpPr/>
              <p:nvPr/>
            </p:nvSpPr>
            <p:spPr>
              <a:xfrm>
                <a:off x="5800949" y="4125050"/>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0;p26">
                <a:extLst>
                  <a:ext uri="{FF2B5EF4-FFF2-40B4-BE49-F238E27FC236}">
                    <a16:creationId xmlns:a16="http://schemas.microsoft.com/office/drawing/2014/main" id="{6B3C4B1D-399B-978E-A8BD-69DDEC08D3E8}"/>
                  </a:ext>
                </a:extLst>
              </p:cNvPr>
              <p:cNvSpPr/>
              <p:nvPr/>
            </p:nvSpPr>
            <p:spPr>
              <a:xfrm>
                <a:off x="5840743" y="4162704"/>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1;p26">
                <a:extLst>
                  <a:ext uri="{FF2B5EF4-FFF2-40B4-BE49-F238E27FC236}">
                    <a16:creationId xmlns:a16="http://schemas.microsoft.com/office/drawing/2014/main" id="{7B0B0AA4-7866-6E8F-7F98-1A9A3C52A006}"/>
                  </a:ext>
                </a:extLst>
              </p:cNvPr>
              <p:cNvSpPr/>
              <p:nvPr/>
            </p:nvSpPr>
            <p:spPr>
              <a:xfrm>
                <a:off x="7187001" y="4125050"/>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43;p26">
                <a:extLst>
                  <a:ext uri="{FF2B5EF4-FFF2-40B4-BE49-F238E27FC236}">
                    <a16:creationId xmlns:a16="http://schemas.microsoft.com/office/drawing/2014/main" id="{D1379795-B1EF-E1A1-B0EB-4E0B92DD13D4}"/>
                  </a:ext>
                </a:extLst>
              </p:cNvPr>
              <p:cNvSpPr/>
              <p:nvPr/>
            </p:nvSpPr>
            <p:spPr>
              <a:xfrm>
                <a:off x="7226796" y="4162758"/>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459;p26">
                <a:extLst>
                  <a:ext uri="{FF2B5EF4-FFF2-40B4-BE49-F238E27FC236}">
                    <a16:creationId xmlns:a16="http://schemas.microsoft.com/office/drawing/2014/main" id="{CF4042B1-442E-8595-B9BF-0857E0978CCD}"/>
                  </a:ext>
                </a:extLst>
              </p:cNvPr>
              <p:cNvCxnSpPr>
                <a:stCxn id="26" idx="6"/>
                <a:endCxn id="34" idx="2"/>
              </p:cNvCxnSpPr>
              <p:nvPr/>
            </p:nvCxnSpPr>
            <p:spPr>
              <a:xfrm>
                <a:off x="1943185" y="4295347"/>
                <a:ext cx="5283600" cy="0"/>
              </a:xfrm>
              <a:prstGeom prst="straightConnector1">
                <a:avLst/>
              </a:prstGeom>
              <a:noFill/>
              <a:ln w="9525" cap="flat" cmpd="sng">
                <a:solidFill>
                  <a:schemeClr val="dk2"/>
                </a:solidFill>
                <a:prstDash val="solid"/>
                <a:round/>
                <a:headEnd type="none" w="med" len="med"/>
                <a:tailEnd type="none" w="med" len="med"/>
              </a:ln>
            </p:spPr>
          </p:cxnSp>
          <p:sp>
            <p:nvSpPr>
              <p:cNvPr id="25" name="Google Shape;462;p26">
                <a:extLst>
                  <a:ext uri="{FF2B5EF4-FFF2-40B4-BE49-F238E27FC236}">
                    <a16:creationId xmlns:a16="http://schemas.microsoft.com/office/drawing/2014/main" id="{8B6A05B9-8F0D-498A-A39D-AAAEFC79109D}"/>
                  </a:ext>
                </a:extLst>
              </p:cNvPr>
              <p:cNvSpPr/>
              <p:nvPr/>
            </p:nvSpPr>
            <p:spPr>
              <a:xfrm>
                <a:off x="1622776" y="4125061"/>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60;p26">
                <a:extLst>
                  <a:ext uri="{FF2B5EF4-FFF2-40B4-BE49-F238E27FC236}">
                    <a16:creationId xmlns:a16="http://schemas.microsoft.com/office/drawing/2014/main" id="{9FA834CF-CF9D-20F6-3325-ED65CE141113}"/>
                  </a:ext>
                </a:extLst>
              </p:cNvPr>
              <p:cNvSpPr/>
              <p:nvPr/>
            </p:nvSpPr>
            <p:spPr>
              <a:xfrm>
                <a:off x="1662685" y="4162747"/>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63;p26">
                <a:extLst>
                  <a:ext uri="{FF2B5EF4-FFF2-40B4-BE49-F238E27FC236}">
                    <a16:creationId xmlns:a16="http://schemas.microsoft.com/office/drawing/2014/main" id="{C80CA39D-DE36-E454-E2C0-5C2DF770072D}"/>
                  </a:ext>
                </a:extLst>
              </p:cNvPr>
              <p:cNvSpPr/>
              <p:nvPr/>
            </p:nvSpPr>
            <p:spPr>
              <a:xfrm>
                <a:off x="2993982" y="4125061"/>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64;p26">
                <a:extLst>
                  <a:ext uri="{FF2B5EF4-FFF2-40B4-BE49-F238E27FC236}">
                    <a16:creationId xmlns:a16="http://schemas.microsoft.com/office/drawing/2014/main" id="{9EDE17C5-48EF-13E9-DCBB-7E98D84EA120}"/>
                  </a:ext>
                </a:extLst>
              </p:cNvPr>
              <p:cNvSpPr/>
              <p:nvPr/>
            </p:nvSpPr>
            <p:spPr>
              <a:xfrm>
                <a:off x="3033776" y="4162704"/>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65;p26">
                <a:extLst>
                  <a:ext uri="{FF2B5EF4-FFF2-40B4-BE49-F238E27FC236}">
                    <a16:creationId xmlns:a16="http://schemas.microsoft.com/office/drawing/2014/main" id="{0F1D82BB-5EC3-72CB-E2FB-DCB5E951DF80}"/>
                  </a:ext>
                </a:extLst>
              </p:cNvPr>
              <p:cNvSpPr/>
              <p:nvPr/>
            </p:nvSpPr>
            <p:spPr>
              <a:xfrm>
                <a:off x="4414920" y="4125061"/>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6;p26">
                <a:extLst>
                  <a:ext uri="{FF2B5EF4-FFF2-40B4-BE49-F238E27FC236}">
                    <a16:creationId xmlns:a16="http://schemas.microsoft.com/office/drawing/2014/main" id="{790E31E9-378A-63D9-472E-510C48CA1CE0}"/>
                  </a:ext>
                </a:extLst>
              </p:cNvPr>
              <p:cNvSpPr/>
              <p:nvPr/>
            </p:nvSpPr>
            <p:spPr>
              <a:xfrm>
                <a:off x="4454714" y="4162704"/>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7;p26">
                <a:extLst>
                  <a:ext uri="{FF2B5EF4-FFF2-40B4-BE49-F238E27FC236}">
                    <a16:creationId xmlns:a16="http://schemas.microsoft.com/office/drawing/2014/main" id="{E0522832-9248-5635-AFFB-3C213E78BAD9}"/>
                  </a:ext>
                </a:extLst>
              </p:cNvPr>
              <p:cNvSpPr/>
              <p:nvPr/>
            </p:nvSpPr>
            <p:spPr>
              <a:xfrm>
                <a:off x="5800949" y="4125050"/>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68;p26">
                <a:extLst>
                  <a:ext uri="{FF2B5EF4-FFF2-40B4-BE49-F238E27FC236}">
                    <a16:creationId xmlns:a16="http://schemas.microsoft.com/office/drawing/2014/main" id="{4A41975B-E176-17E1-D6E7-C4D2ABC20741}"/>
                  </a:ext>
                </a:extLst>
              </p:cNvPr>
              <p:cNvSpPr/>
              <p:nvPr/>
            </p:nvSpPr>
            <p:spPr>
              <a:xfrm>
                <a:off x="5840743" y="4162704"/>
                <a:ext cx="280500" cy="2652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469;p26">
                <a:extLst>
                  <a:ext uri="{FF2B5EF4-FFF2-40B4-BE49-F238E27FC236}">
                    <a16:creationId xmlns:a16="http://schemas.microsoft.com/office/drawing/2014/main" id="{93587C54-21C9-AEC2-8231-C1098806E63B}"/>
                  </a:ext>
                </a:extLst>
              </p:cNvPr>
              <p:cNvSpPr/>
              <p:nvPr/>
            </p:nvSpPr>
            <p:spPr>
              <a:xfrm>
                <a:off x="7187001" y="4125050"/>
                <a:ext cx="360000" cy="3405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61;p26">
                <a:extLst>
                  <a:ext uri="{FF2B5EF4-FFF2-40B4-BE49-F238E27FC236}">
                    <a16:creationId xmlns:a16="http://schemas.microsoft.com/office/drawing/2014/main" id="{6660B980-C52C-120D-BB2E-51606D64AC8F}"/>
                  </a:ext>
                </a:extLst>
              </p:cNvPr>
              <p:cNvSpPr/>
              <p:nvPr/>
            </p:nvSpPr>
            <p:spPr>
              <a:xfrm>
                <a:off x="7226796" y="4162758"/>
                <a:ext cx="280500" cy="2652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 name="Google Shape;217;p18">
              <a:extLst>
                <a:ext uri="{FF2B5EF4-FFF2-40B4-BE49-F238E27FC236}">
                  <a16:creationId xmlns:a16="http://schemas.microsoft.com/office/drawing/2014/main" id="{25933DD6-12CA-363F-A2C8-6AE6561ABC12}"/>
                </a:ext>
              </a:extLst>
            </p:cNvPr>
            <p:cNvSpPr txBox="1">
              <a:spLocks/>
            </p:cNvSpPr>
            <p:nvPr/>
          </p:nvSpPr>
          <p:spPr>
            <a:xfrm>
              <a:off x="1157910" y="4142262"/>
              <a:ext cx="1210804" cy="629242"/>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en-US" sz="800" b="0" dirty="0">
                  <a:latin typeface="Noto Sans KR" panose="020B0500000000000000" pitchFamily="34" charset="-127"/>
                  <a:ea typeface="Noto Sans KR" panose="020B0500000000000000" pitchFamily="34" charset="-127"/>
                  <a:cs typeface="Arial"/>
                  <a:sym typeface="Arial"/>
                </a:rPr>
                <a:t>YoLov5  </a:t>
              </a:r>
              <a:r>
                <a:rPr lang="ko-KR" altLang="en-US" sz="800" b="0" dirty="0">
                  <a:latin typeface="Noto Sans KR" panose="020B0500000000000000" pitchFamily="34" charset="-127"/>
                  <a:ea typeface="Noto Sans KR" panose="020B0500000000000000" pitchFamily="34" charset="-127"/>
                  <a:cs typeface="Arial"/>
                  <a:sym typeface="Arial"/>
                </a:rPr>
                <a:t>학습 </a:t>
              </a:r>
            </a:p>
          </p:txBody>
        </p:sp>
        <p:sp>
          <p:nvSpPr>
            <p:cNvPr id="9" name="Google Shape;218;p18">
              <a:extLst>
                <a:ext uri="{FF2B5EF4-FFF2-40B4-BE49-F238E27FC236}">
                  <a16:creationId xmlns:a16="http://schemas.microsoft.com/office/drawing/2014/main" id="{A16C5B63-2EAD-E84F-46CD-A93B0B94008A}"/>
                </a:ext>
              </a:extLst>
            </p:cNvPr>
            <p:cNvSpPr txBox="1">
              <a:spLocks/>
            </p:cNvSpPr>
            <p:nvPr/>
          </p:nvSpPr>
          <p:spPr>
            <a:xfrm>
              <a:off x="2581582" y="4142262"/>
              <a:ext cx="1212377" cy="629242"/>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ko-KR" altLang="en-US" sz="800" b="0" dirty="0">
                  <a:latin typeface="Noto Sans KR" panose="020B0500000000000000" pitchFamily="34" charset="-127"/>
                  <a:ea typeface="Noto Sans KR" panose="020B0500000000000000" pitchFamily="34" charset="-127"/>
                  <a:cs typeface="Arial"/>
                  <a:sym typeface="Arial"/>
                </a:rPr>
                <a:t>데이터 추가</a:t>
              </a:r>
            </a:p>
          </p:txBody>
        </p:sp>
        <p:sp>
          <p:nvSpPr>
            <p:cNvPr id="10" name="Google Shape;219;p18">
              <a:extLst>
                <a:ext uri="{FF2B5EF4-FFF2-40B4-BE49-F238E27FC236}">
                  <a16:creationId xmlns:a16="http://schemas.microsoft.com/office/drawing/2014/main" id="{52629BDD-2382-A246-3131-EC427D7D5AF2}"/>
                </a:ext>
              </a:extLst>
            </p:cNvPr>
            <p:cNvSpPr txBox="1">
              <a:spLocks/>
            </p:cNvSpPr>
            <p:nvPr/>
          </p:nvSpPr>
          <p:spPr>
            <a:xfrm>
              <a:off x="4011482" y="4150930"/>
              <a:ext cx="1210804" cy="629242"/>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ko-KR" altLang="en-US" sz="800" b="0" dirty="0" err="1">
                  <a:latin typeface="Noto Sans KR" panose="020B0500000000000000" pitchFamily="34" charset="-127"/>
                  <a:ea typeface="Noto Sans KR" panose="020B0500000000000000" pitchFamily="34" charset="-127"/>
                  <a:cs typeface="Arial"/>
                  <a:sym typeface="Arial"/>
                </a:rPr>
                <a:t>라벨링</a:t>
              </a:r>
              <a:r>
                <a:rPr lang="ko-KR" altLang="en-US" sz="800" b="0" dirty="0">
                  <a:latin typeface="Noto Sans KR" panose="020B0500000000000000" pitchFamily="34" charset="-127"/>
                  <a:ea typeface="Noto Sans KR" panose="020B0500000000000000" pitchFamily="34" charset="-127"/>
                  <a:cs typeface="Arial"/>
                  <a:sym typeface="Arial"/>
                </a:rPr>
                <a:t> 개선</a:t>
              </a:r>
            </a:p>
          </p:txBody>
        </p:sp>
        <p:sp>
          <p:nvSpPr>
            <p:cNvPr id="11" name="Google Shape;220;p18">
              <a:extLst>
                <a:ext uri="{FF2B5EF4-FFF2-40B4-BE49-F238E27FC236}">
                  <a16:creationId xmlns:a16="http://schemas.microsoft.com/office/drawing/2014/main" id="{CD944181-CBB0-797B-973A-F67B53908D84}"/>
                </a:ext>
              </a:extLst>
            </p:cNvPr>
            <p:cNvSpPr txBox="1">
              <a:spLocks/>
            </p:cNvSpPr>
            <p:nvPr/>
          </p:nvSpPr>
          <p:spPr>
            <a:xfrm>
              <a:off x="4995759" y="4171284"/>
              <a:ext cx="1971881" cy="630773"/>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ko-KR" altLang="en-US" sz="800" b="0" dirty="0">
                  <a:latin typeface="Noto Sans KR" panose="020B0500000000000000" pitchFamily="34" charset="-127"/>
                  <a:ea typeface="Noto Sans KR" panose="020B0500000000000000" pitchFamily="34" charset="-127"/>
                  <a:cs typeface="Arial"/>
                  <a:sym typeface="Arial"/>
                </a:rPr>
                <a:t>인식률 개선</a:t>
              </a:r>
            </a:p>
          </p:txBody>
        </p:sp>
        <p:sp>
          <p:nvSpPr>
            <p:cNvPr id="12" name="Google Shape;221;p18">
              <a:extLst>
                <a:ext uri="{FF2B5EF4-FFF2-40B4-BE49-F238E27FC236}">
                  <a16:creationId xmlns:a16="http://schemas.microsoft.com/office/drawing/2014/main" id="{95C975D3-B5DA-510D-8C09-A82B37371E88}"/>
                </a:ext>
              </a:extLst>
            </p:cNvPr>
            <p:cNvSpPr txBox="1">
              <a:spLocks/>
            </p:cNvSpPr>
            <p:nvPr/>
          </p:nvSpPr>
          <p:spPr>
            <a:xfrm>
              <a:off x="6717134" y="4148557"/>
              <a:ext cx="1210804" cy="629242"/>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ko-KR" altLang="en-US" sz="900" dirty="0">
                  <a:latin typeface="Noto Sans KR" panose="020B0500000000000000" pitchFamily="34" charset="-127"/>
                  <a:ea typeface="Noto Sans KR" panose="020B0500000000000000" pitchFamily="34" charset="-127"/>
                  <a:cs typeface="Arial"/>
                  <a:sym typeface="Arial"/>
                </a:rPr>
                <a:t>완성</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21" name="Google Shape;621;p31"/>
          <p:cNvSpPr txBox="1"/>
          <p:nvPr/>
        </p:nvSpPr>
        <p:spPr>
          <a:xfrm>
            <a:off x="5438779" y="1767991"/>
            <a:ext cx="3443294" cy="2123628"/>
          </a:xfrm>
          <a:prstGeom prst="rect">
            <a:avLst/>
          </a:prstGeom>
          <a:noFill/>
          <a:ln>
            <a:noFill/>
          </a:ln>
        </p:spPr>
        <p:txBody>
          <a:bodyPr spcFirstLastPara="1" wrap="square" lIns="91425" tIns="91425" rIns="91425" bIns="91425" anchor="t" anchorCtr="0">
            <a:spAutoFit/>
          </a:bodyPr>
          <a:lstStyle/>
          <a:p>
            <a:pPr marL="482600" lvl="0" indent="-342900" algn="l" rtl="0">
              <a:lnSpc>
                <a:spcPct val="250000"/>
              </a:lnSpc>
              <a:spcBef>
                <a:spcPts val="0"/>
              </a:spcBef>
              <a:spcAft>
                <a:spcPts val="0"/>
              </a:spcAft>
              <a:buSzPts val="1400"/>
              <a:buAutoNum type="arabicParenR"/>
            </a:pPr>
            <a:r>
              <a:rPr lang="en-US" altLang="ko-KR" dirty="0" err="1">
                <a:solidFill>
                  <a:schemeClr val="accent1"/>
                </a:solidFill>
                <a:latin typeface="Noto Sans KR" panose="020B0500000000000000" pitchFamily="34" charset="-127"/>
                <a:ea typeface="Noto Sans KR" panose="020B0500000000000000" pitchFamily="34" charset="-127"/>
              </a:rPr>
              <a:t>mAP</a:t>
            </a:r>
            <a:r>
              <a:rPr lang="ko-KR" altLang="en-US" dirty="0">
                <a:solidFill>
                  <a:schemeClr val="accent1"/>
                </a:solidFill>
                <a:latin typeface="Noto Sans KR" panose="020B0500000000000000" pitchFamily="34" charset="-127"/>
                <a:ea typeface="Noto Sans KR" panose="020B0500000000000000" pitchFamily="34" charset="-127"/>
              </a:rPr>
              <a:t>가 </a:t>
            </a:r>
            <a:r>
              <a:rPr lang="en-US" dirty="0" err="1">
                <a:solidFill>
                  <a:schemeClr val="accent1"/>
                </a:solidFill>
                <a:latin typeface="Noto Sans KR" panose="020B0500000000000000" pitchFamily="34" charset="-127"/>
                <a:ea typeface="Noto Sans KR" panose="020B0500000000000000" pitchFamily="34" charset="-127"/>
              </a:rPr>
              <a:t>낮았던</a:t>
            </a:r>
            <a:r>
              <a:rPr lang="en-US" dirty="0">
                <a:solidFill>
                  <a:schemeClr val="accent1"/>
                </a:solidFill>
                <a:latin typeface="Noto Sans KR" panose="020B0500000000000000" pitchFamily="34" charset="-127"/>
                <a:ea typeface="Noto Sans KR" panose="020B0500000000000000" pitchFamily="34" charset="-127"/>
              </a:rPr>
              <a:t> pond class </a:t>
            </a:r>
            <a:r>
              <a:rPr lang="ko-KR" altLang="en-US" dirty="0">
                <a:solidFill>
                  <a:schemeClr val="accent1"/>
                </a:solidFill>
                <a:latin typeface="Noto Sans KR" panose="020B0500000000000000" pitchFamily="34" charset="-127"/>
                <a:ea typeface="Noto Sans KR" panose="020B0500000000000000" pitchFamily="34" charset="-127"/>
              </a:rPr>
              <a:t>비중 확대</a:t>
            </a:r>
            <a:endParaRPr lang="en-US" altLang="ko-KR" dirty="0">
              <a:solidFill>
                <a:schemeClr val="accent1"/>
              </a:solidFill>
              <a:latin typeface="Noto Sans KR" panose="020B0500000000000000" pitchFamily="34" charset="-127"/>
              <a:ea typeface="Noto Sans KR" panose="020B0500000000000000" pitchFamily="34" charset="-127"/>
            </a:endParaRPr>
          </a:p>
          <a:p>
            <a:pPr marL="482600" lvl="0" indent="-342900" algn="l" rtl="0">
              <a:lnSpc>
                <a:spcPct val="250000"/>
              </a:lnSpc>
              <a:spcBef>
                <a:spcPts val="0"/>
              </a:spcBef>
              <a:spcAft>
                <a:spcPts val="0"/>
              </a:spcAft>
              <a:buSzPts val="1400"/>
              <a:buAutoNum type="arabicParenR"/>
            </a:pPr>
            <a:r>
              <a:rPr lang="en-US" altLang="ko-KR" dirty="0" err="1">
                <a:solidFill>
                  <a:schemeClr val="accent1"/>
                </a:solidFill>
                <a:latin typeface="Noto Sans KR" panose="020B0500000000000000" pitchFamily="34" charset="-127"/>
                <a:ea typeface="Noto Sans KR" panose="020B0500000000000000" pitchFamily="34" charset="-127"/>
              </a:rPr>
              <a:t>mAP</a:t>
            </a:r>
            <a:r>
              <a:rPr lang="ko-KR" altLang="en-US" dirty="0">
                <a:solidFill>
                  <a:schemeClr val="accent1"/>
                </a:solidFill>
                <a:latin typeface="Noto Sans KR" panose="020B0500000000000000" pitchFamily="34" charset="-127"/>
                <a:ea typeface="Noto Sans KR" panose="020B0500000000000000" pitchFamily="34" charset="-127"/>
              </a:rPr>
              <a:t>가 높았던  </a:t>
            </a:r>
            <a:r>
              <a:rPr lang="en-US" altLang="ko-KR" dirty="0">
                <a:solidFill>
                  <a:schemeClr val="accent1"/>
                </a:solidFill>
                <a:latin typeface="Noto Sans KR" panose="020B0500000000000000" pitchFamily="34" charset="-127"/>
                <a:ea typeface="Noto Sans KR" panose="020B0500000000000000" pitchFamily="34" charset="-127"/>
              </a:rPr>
              <a:t>GP</a:t>
            </a:r>
            <a:r>
              <a:rPr lang="ko-KR" altLang="en-US" dirty="0">
                <a:solidFill>
                  <a:schemeClr val="accent1"/>
                </a:solidFill>
                <a:latin typeface="Noto Sans KR" panose="020B0500000000000000" pitchFamily="34" charset="-127"/>
                <a:ea typeface="Noto Sans KR" panose="020B0500000000000000" pitchFamily="34" charset="-127"/>
              </a:rPr>
              <a:t> </a:t>
            </a:r>
            <a:r>
              <a:rPr lang="en-US" altLang="ko-KR" dirty="0">
                <a:solidFill>
                  <a:schemeClr val="accent1"/>
                </a:solidFill>
                <a:latin typeface="Noto Sans KR" panose="020B0500000000000000" pitchFamily="34" charset="-127"/>
                <a:ea typeface="Noto Sans KR" panose="020B0500000000000000" pitchFamily="34" charset="-127"/>
              </a:rPr>
              <a:t>class</a:t>
            </a:r>
            <a:r>
              <a:rPr lang="ko-KR" altLang="en-US" dirty="0">
                <a:solidFill>
                  <a:schemeClr val="accent1"/>
                </a:solidFill>
                <a:latin typeface="Noto Sans KR" panose="020B0500000000000000" pitchFamily="34" charset="-127"/>
                <a:ea typeface="Noto Sans KR" panose="020B0500000000000000" pitchFamily="34" charset="-127"/>
              </a:rPr>
              <a:t> 비중 축소</a:t>
            </a:r>
            <a:endParaRPr lang="en-US" altLang="ko-KR" dirty="0">
              <a:solidFill>
                <a:schemeClr val="accent1"/>
              </a:solidFill>
              <a:latin typeface="Noto Sans KR" panose="020B0500000000000000" pitchFamily="34" charset="-127"/>
              <a:ea typeface="Noto Sans KR" panose="020B0500000000000000" pitchFamily="34" charset="-127"/>
            </a:endParaRPr>
          </a:p>
          <a:p>
            <a:pPr marL="482600" lvl="0" indent="-342900" algn="l" rtl="0">
              <a:lnSpc>
                <a:spcPct val="200000"/>
              </a:lnSpc>
              <a:spcBef>
                <a:spcPts val="0"/>
              </a:spcBef>
              <a:spcAft>
                <a:spcPts val="0"/>
              </a:spcAft>
              <a:buSzPts val="1400"/>
              <a:buAutoNum type="arabicParenR"/>
            </a:pPr>
            <a:r>
              <a:rPr lang="en-US" dirty="0">
                <a:solidFill>
                  <a:schemeClr val="accent1"/>
                </a:solidFill>
                <a:latin typeface="Noto Sans KR" panose="020B0500000000000000" pitchFamily="34" charset="-127"/>
                <a:ea typeface="Noto Sans KR" panose="020B0500000000000000" pitchFamily="34" charset="-127"/>
              </a:rPr>
              <a:t>app</a:t>
            </a:r>
            <a:r>
              <a:rPr lang="ko-KR" altLang="en-US" dirty="0">
                <a:solidFill>
                  <a:schemeClr val="accent1"/>
                </a:solidFill>
                <a:latin typeface="Noto Sans KR" panose="020B0500000000000000" pitchFamily="34" charset="-127"/>
                <a:ea typeface="Noto Sans KR" panose="020B0500000000000000" pitchFamily="34" charset="-127"/>
              </a:rPr>
              <a:t>에서 </a:t>
            </a:r>
            <a:r>
              <a:rPr lang="en-US" dirty="0" err="1">
                <a:solidFill>
                  <a:schemeClr val="accent1"/>
                </a:solidFill>
                <a:latin typeface="Noto Sans KR" panose="020B0500000000000000" pitchFamily="34" charset="-127"/>
                <a:ea typeface="Noto Sans KR" panose="020B0500000000000000" pitchFamily="34" charset="-127"/>
              </a:rPr>
              <a:t>가운데</a:t>
            </a:r>
            <a:r>
              <a:rPr lang="en-US" dirty="0">
                <a:solidFill>
                  <a:schemeClr val="accent1"/>
                </a:solidFill>
                <a:latin typeface="Noto Sans KR" panose="020B0500000000000000" pitchFamily="34" charset="-127"/>
                <a:ea typeface="Noto Sans KR" panose="020B0500000000000000" pitchFamily="34" charset="-127"/>
              </a:rPr>
              <a:t> </a:t>
            </a:r>
            <a:r>
              <a:rPr lang="en-US" dirty="0" err="1">
                <a:solidFill>
                  <a:schemeClr val="accent1"/>
                </a:solidFill>
                <a:latin typeface="Noto Sans KR" panose="020B0500000000000000" pitchFamily="34" charset="-127"/>
                <a:ea typeface="Noto Sans KR" panose="020B0500000000000000" pitchFamily="34" charset="-127"/>
              </a:rPr>
              <a:t>부분을</a:t>
            </a:r>
            <a:r>
              <a:rPr lang="en-US" dirty="0">
                <a:solidFill>
                  <a:schemeClr val="accent1"/>
                </a:solidFill>
                <a:latin typeface="Noto Sans KR" panose="020B0500000000000000" pitchFamily="34" charset="-127"/>
                <a:ea typeface="Noto Sans KR" panose="020B0500000000000000" pitchFamily="34" charset="-127"/>
              </a:rPr>
              <a:t> </a:t>
            </a:r>
            <a:r>
              <a:rPr lang="en-US" dirty="0" err="1">
                <a:solidFill>
                  <a:schemeClr val="accent1"/>
                </a:solidFill>
                <a:latin typeface="Noto Sans KR" panose="020B0500000000000000" pitchFamily="34" charset="-127"/>
                <a:ea typeface="Noto Sans KR" panose="020B0500000000000000" pitchFamily="34" charset="-127"/>
              </a:rPr>
              <a:t>주로</a:t>
            </a:r>
            <a:r>
              <a:rPr lang="en-US" dirty="0">
                <a:solidFill>
                  <a:schemeClr val="accent1"/>
                </a:solidFill>
                <a:latin typeface="Noto Sans KR" panose="020B0500000000000000" pitchFamily="34" charset="-127"/>
                <a:ea typeface="Noto Sans KR" panose="020B0500000000000000" pitchFamily="34" charset="-127"/>
              </a:rPr>
              <a:t> </a:t>
            </a:r>
            <a:r>
              <a:rPr lang="en-US" dirty="0" err="1">
                <a:solidFill>
                  <a:schemeClr val="accent1"/>
                </a:solidFill>
                <a:latin typeface="Noto Sans KR" panose="020B0500000000000000" pitchFamily="34" charset="-127"/>
                <a:ea typeface="Noto Sans KR" panose="020B0500000000000000" pitchFamily="34" charset="-127"/>
              </a:rPr>
              <a:t>사용</a:t>
            </a:r>
            <a:endParaRPr lang="en-US" dirty="0">
              <a:solidFill>
                <a:schemeClr val="accent1"/>
              </a:solidFill>
              <a:latin typeface="Noto Sans KR" panose="020B0500000000000000" pitchFamily="34" charset="-127"/>
              <a:ea typeface="Noto Sans KR" panose="020B0500000000000000" pitchFamily="34" charset="-127"/>
            </a:endParaRPr>
          </a:p>
          <a:p>
            <a:pPr marL="139700" lvl="0" algn="l" rtl="0">
              <a:lnSpc>
                <a:spcPct val="200000"/>
              </a:lnSpc>
              <a:spcBef>
                <a:spcPts val="0"/>
              </a:spcBef>
              <a:spcAft>
                <a:spcPts val="0"/>
              </a:spcAft>
              <a:buSzPts val="1400"/>
            </a:pPr>
            <a:r>
              <a:rPr lang="en-US" dirty="0">
                <a:solidFill>
                  <a:schemeClr val="accent1"/>
                </a:solidFill>
                <a:latin typeface="Noto Sans KR" panose="020B0500000000000000" pitchFamily="34" charset="-127"/>
                <a:ea typeface="Noto Sans KR" panose="020B0500000000000000" pitchFamily="34" charset="-127"/>
              </a:rPr>
              <a:t>➝ </a:t>
            </a:r>
            <a:r>
              <a:rPr lang="en-US" dirty="0" err="1">
                <a:solidFill>
                  <a:schemeClr val="accent1"/>
                </a:solidFill>
                <a:latin typeface="Noto Sans KR" panose="020B0500000000000000" pitchFamily="34" charset="-127"/>
                <a:ea typeface="Noto Sans KR" panose="020B0500000000000000" pitchFamily="34" charset="-127"/>
              </a:rPr>
              <a:t>라벨링의</a:t>
            </a:r>
            <a:r>
              <a:rPr lang="en-US" dirty="0">
                <a:solidFill>
                  <a:schemeClr val="accent1"/>
                </a:solidFill>
                <a:latin typeface="Noto Sans KR" panose="020B0500000000000000" pitchFamily="34" charset="-127"/>
                <a:ea typeface="Noto Sans KR" panose="020B0500000000000000" pitchFamily="34" charset="-127"/>
              </a:rPr>
              <a:t> </a:t>
            </a:r>
            <a:r>
              <a:rPr lang="en-US" dirty="0" err="1">
                <a:solidFill>
                  <a:schemeClr val="accent1"/>
                </a:solidFill>
                <a:latin typeface="Noto Sans KR" panose="020B0500000000000000" pitchFamily="34" charset="-127"/>
                <a:ea typeface="Noto Sans KR" panose="020B0500000000000000" pitchFamily="34" charset="-127"/>
              </a:rPr>
              <a:t>경우</a:t>
            </a:r>
            <a:r>
              <a:rPr lang="en-US" dirty="0">
                <a:solidFill>
                  <a:schemeClr val="accent1"/>
                </a:solidFill>
                <a:latin typeface="Noto Sans KR" panose="020B0500000000000000" pitchFamily="34" charset="-127"/>
                <a:ea typeface="Noto Sans KR" panose="020B0500000000000000" pitchFamily="34" charset="-127"/>
              </a:rPr>
              <a:t> </a:t>
            </a:r>
            <a:r>
              <a:rPr lang="en-US" dirty="0" err="1">
                <a:solidFill>
                  <a:schemeClr val="accent1"/>
                </a:solidFill>
                <a:latin typeface="Noto Sans KR" panose="020B0500000000000000" pitchFamily="34" charset="-127"/>
                <a:ea typeface="Noto Sans KR" panose="020B0500000000000000" pitchFamily="34" charset="-127"/>
              </a:rPr>
              <a:t>대부분</a:t>
            </a:r>
            <a:r>
              <a:rPr lang="en-US" dirty="0">
                <a:solidFill>
                  <a:schemeClr val="accent1"/>
                </a:solidFill>
                <a:latin typeface="Noto Sans KR" panose="020B0500000000000000" pitchFamily="34" charset="-127"/>
                <a:ea typeface="Noto Sans KR" panose="020B0500000000000000" pitchFamily="34" charset="-127"/>
              </a:rPr>
              <a:t> </a:t>
            </a:r>
            <a:r>
              <a:rPr lang="en-US" dirty="0" err="1">
                <a:solidFill>
                  <a:schemeClr val="accent1"/>
                </a:solidFill>
                <a:latin typeface="Noto Sans KR" panose="020B0500000000000000" pitchFamily="34" charset="-127"/>
                <a:ea typeface="Noto Sans KR" panose="020B0500000000000000" pitchFamily="34" charset="-127"/>
              </a:rPr>
              <a:t>가운데에</a:t>
            </a:r>
            <a:r>
              <a:rPr lang="en-US" dirty="0">
                <a:solidFill>
                  <a:schemeClr val="accent1"/>
                </a:solidFill>
                <a:latin typeface="Noto Sans KR" panose="020B0500000000000000" pitchFamily="34" charset="-127"/>
                <a:ea typeface="Noto Sans KR" panose="020B0500000000000000" pitchFamily="34" charset="-127"/>
              </a:rPr>
              <a:t> </a:t>
            </a:r>
            <a:r>
              <a:rPr lang="en-US" dirty="0" err="1">
                <a:solidFill>
                  <a:schemeClr val="accent1"/>
                </a:solidFill>
                <a:latin typeface="Noto Sans KR" panose="020B0500000000000000" pitchFamily="34" charset="-127"/>
                <a:ea typeface="Noto Sans KR" panose="020B0500000000000000" pitchFamily="34" charset="-127"/>
              </a:rPr>
              <a:t>위치</a:t>
            </a:r>
            <a:endParaRPr dirty="0">
              <a:solidFill>
                <a:schemeClr val="accent1"/>
              </a:solidFill>
              <a:latin typeface="Noto Sans KR" panose="020B0500000000000000" pitchFamily="34" charset="-127"/>
              <a:ea typeface="Noto Sans KR" panose="020B0500000000000000" pitchFamily="34" charset="-127"/>
            </a:endParaRPr>
          </a:p>
        </p:txBody>
      </p:sp>
      <p:grpSp>
        <p:nvGrpSpPr>
          <p:cNvPr id="9" name="그룹 8">
            <a:extLst>
              <a:ext uri="{FF2B5EF4-FFF2-40B4-BE49-F238E27FC236}">
                <a16:creationId xmlns:a16="http://schemas.microsoft.com/office/drawing/2014/main" id="{CFF8CDBA-1F65-F302-9DE5-CA84CE0D15E6}"/>
              </a:ext>
            </a:extLst>
          </p:cNvPr>
          <p:cNvGrpSpPr/>
          <p:nvPr/>
        </p:nvGrpSpPr>
        <p:grpSpPr>
          <a:xfrm>
            <a:off x="623770" y="1509953"/>
            <a:ext cx="4815009" cy="2764399"/>
            <a:chOff x="746905" y="1368180"/>
            <a:chExt cx="4815009" cy="2764399"/>
          </a:xfrm>
        </p:grpSpPr>
        <p:pic>
          <p:nvPicPr>
            <p:cNvPr id="620" name="Google Shape;620;p31"/>
            <p:cNvPicPr preferRelativeResize="0"/>
            <p:nvPr/>
          </p:nvPicPr>
          <p:blipFill rotWithShape="1">
            <a:blip r:embed="rId3">
              <a:alphaModFix/>
            </a:blip>
            <a:srcRect l="57080" b="46949"/>
            <a:stretch/>
          </p:blipFill>
          <p:spPr>
            <a:xfrm>
              <a:off x="3390900" y="1458930"/>
              <a:ext cx="2171014" cy="2673649"/>
            </a:xfrm>
            <a:prstGeom prst="rect">
              <a:avLst/>
            </a:prstGeom>
            <a:noFill/>
            <a:ln>
              <a:noFill/>
            </a:ln>
          </p:spPr>
        </p:pic>
        <p:pic>
          <p:nvPicPr>
            <p:cNvPr id="8" name="Google Shape;620;p31">
              <a:extLst>
                <a:ext uri="{FF2B5EF4-FFF2-40B4-BE49-F238E27FC236}">
                  <a16:creationId xmlns:a16="http://schemas.microsoft.com/office/drawing/2014/main" id="{8546B2DB-9290-FD15-CE4D-909D94D0825B}"/>
                </a:ext>
              </a:extLst>
            </p:cNvPr>
            <p:cNvPicPr preferRelativeResize="0"/>
            <p:nvPr/>
          </p:nvPicPr>
          <p:blipFill rotWithShape="1">
            <a:blip r:embed="rId3">
              <a:alphaModFix/>
            </a:blip>
            <a:srcRect r="50603" b="46949"/>
            <a:stretch/>
          </p:blipFill>
          <p:spPr>
            <a:xfrm>
              <a:off x="746905" y="1368180"/>
              <a:ext cx="2498615" cy="2673649"/>
            </a:xfrm>
            <a:prstGeom prst="rect">
              <a:avLst/>
            </a:prstGeom>
            <a:noFill/>
            <a:ln>
              <a:noFill/>
            </a:ln>
          </p:spPr>
        </p:pic>
      </p:grpSp>
      <p:cxnSp>
        <p:nvCxnSpPr>
          <p:cNvPr id="2" name="Google Shape;43;p2">
            <a:extLst>
              <a:ext uri="{FF2B5EF4-FFF2-40B4-BE49-F238E27FC236}">
                <a16:creationId xmlns:a16="http://schemas.microsoft.com/office/drawing/2014/main" id="{F163005C-AC5C-368B-D2FF-53C57599450B}"/>
              </a:ext>
            </a:extLst>
          </p:cNvPr>
          <p:cNvCxnSpPr>
            <a:cxnSpLocks/>
          </p:cNvCxnSpPr>
          <p:nvPr/>
        </p:nvCxnSpPr>
        <p:spPr>
          <a:xfrm>
            <a:off x="2986587" y="481412"/>
            <a:ext cx="4291510" cy="0"/>
          </a:xfrm>
          <a:prstGeom prst="straightConnector1">
            <a:avLst/>
          </a:prstGeom>
          <a:noFill/>
          <a:ln w="38100" cap="flat" cmpd="sng">
            <a:solidFill>
              <a:schemeClr val="dk1"/>
            </a:solidFill>
            <a:prstDash val="solid"/>
            <a:round/>
            <a:headEnd type="none" w="sm" len="sm"/>
            <a:tailEnd type="none" w="sm" len="sm"/>
          </a:ln>
        </p:spPr>
      </p:cxnSp>
      <p:sp>
        <p:nvSpPr>
          <p:cNvPr id="3" name="Google Shape;65;p7">
            <a:extLst>
              <a:ext uri="{FF2B5EF4-FFF2-40B4-BE49-F238E27FC236}">
                <a16:creationId xmlns:a16="http://schemas.microsoft.com/office/drawing/2014/main" id="{35BF1266-0DDB-D2F1-A55F-2F3A2B7CBF8D}"/>
              </a:ext>
            </a:extLst>
          </p:cNvPr>
          <p:cNvSpPr txBox="1"/>
          <p:nvPr/>
        </p:nvSpPr>
        <p:spPr>
          <a:xfrm>
            <a:off x="623770" y="345535"/>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03. </a:t>
            </a:r>
            <a:r>
              <a:rPr lang="ko-KR" altLang="en-US" sz="1600" dirty="0">
                <a:solidFill>
                  <a:schemeClr val="bg2"/>
                </a:solidFill>
                <a:latin typeface="마루 부리 굵은" panose="020B0600000101010101" pitchFamily="50" charset="-127"/>
                <a:ea typeface="마루 부리 굵은" panose="020B0600000101010101" pitchFamily="50" charset="-127"/>
              </a:rPr>
              <a:t>문제 해결 과정</a:t>
            </a:r>
            <a:endParaRPr sz="16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
        <p:nvSpPr>
          <p:cNvPr id="4" name="Google Shape;65;p7">
            <a:extLst>
              <a:ext uri="{FF2B5EF4-FFF2-40B4-BE49-F238E27FC236}">
                <a16:creationId xmlns:a16="http://schemas.microsoft.com/office/drawing/2014/main" id="{77675B15-D5DE-FD7A-32B3-8DCFAB58ECB8}"/>
              </a:ext>
            </a:extLst>
          </p:cNvPr>
          <p:cNvSpPr txBox="1"/>
          <p:nvPr/>
        </p:nvSpPr>
        <p:spPr>
          <a:xfrm>
            <a:off x="611578" y="764871"/>
            <a:ext cx="5630726"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2400" dirty="0">
                <a:solidFill>
                  <a:schemeClr val="bg2"/>
                </a:solidFill>
                <a:latin typeface="마루 부리 굵은" panose="020B0600000101010101" pitchFamily="50" charset="-127"/>
                <a:ea typeface="마루 부리 굵은" panose="020B0600000101010101" pitchFamily="50" charset="-127"/>
              </a:rPr>
              <a:t>5. </a:t>
            </a:r>
            <a:r>
              <a:rPr lang="ko-KR" altLang="en-US" sz="2400" dirty="0">
                <a:solidFill>
                  <a:schemeClr val="bg2"/>
                </a:solidFill>
                <a:latin typeface="마루 부리 굵은" panose="020B0600000101010101" pitchFamily="50" charset="-127"/>
                <a:ea typeface="마루 부리 굵은" panose="020B0600000101010101" pitchFamily="50" charset="-127"/>
              </a:rPr>
              <a:t>완성 </a:t>
            </a:r>
            <a:r>
              <a:rPr lang="en-US" altLang="ko-KR" sz="2400" dirty="0">
                <a:solidFill>
                  <a:schemeClr val="bg2"/>
                </a:solidFill>
                <a:latin typeface="마루 부리 굵은" panose="020B0600000101010101" pitchFamily="50" charset="-127"/>
                <a:ea typeface="마루 부리 굵은" panose="020B0600000101010101" pitchFamily="50" charset="-127"/>
              </a:rPr>
              <a:t>– Final Dataset</a:t>
            </a:r>
            <a:endParaRP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628" name="Google Shape;628;p32"/>
          <p:cNvPicPr preferRelativeResize="0"/>
          <p:nvPr/>
        </p:nvPicPr>
        <p:blipFill>
          <a:blip r:embed="rId3">
            <a:alphaModFix/>
          </a:blip>
          <a:stretch>
            <a:fillRect/>
          </a:stretch>
        </p:blipFill>
        <p:spPr>
          <a:xfrm>
            <a:off x="954161" y="663343"/>
            <a:ext cx="7081817" cy="2285682"/>
          </a:xfrm>
          <a:prstGeom prst="rect">
            <a:avLst/>
          </a:prstGeom>
          <a:noFill/>
          <a:ln w="9525" cap="flat" cmpd="sng">
            <a:noFill/>
            <a:prstDash val="solid"/>
            <a:round/>
            <a:headEnd type="none" w="sm" len="sm"/>
            <a:tailEnd type="none" w="sm" len="sm"/>
          </a:ln>
        </p:spPr>
      </p:pic>
      <p:pic>
        <p:nvPicPr>
          <p:cNvPr id="629" name="Google Shape;629;p32"/>
          <p:cNvPicPr preferRelativeResize="0"/>
          <p:nvPr/>
        </p:nvPicPr>
        <p:blipFill>
          <a:blip r:embed="rId4">
            <a:alphaModFix/>
          </a:blip>
          <a:stretch>
            <a:fillRect/>
          </a:stretch>
        </p:blipFill>
        <p:spPr>
          <a:xfrm>
            <a:off x="954161" y="2743201"/>
            <a:ext cx="4668748" cy="2010702"/>
          </a:xfrm>
          <a:prstGeom prst="rect">
            <a:avLst/>
          </a:prstGeom>
          <a:noFill/>
          <a:ln w="9525" cap="flat" cmpd="sng">
            <a:noFill/>
            <a:prstDash val="solid"/>
            <a:round/>
            <a:headEnd type="none" w="sm" len="sm"/>
            <a:tailEnd type="none" w="sm" len="sm"/>
          </a:ln>
        </p:spPr>
      </p:pic>
      <p:sp>
        <p:nvSpPr>
          <p:cNvPr id="630" name="Google Shape;630;p32"/>
          <p:cNvSpPr txBox="1"/>
          <p:nvPr/>
        </p:nvSpPr>
        <p:spPr>
          <a:xfrm>
            <a:off x="5784340" y="3431426"/>
            <a:ext cx="2713484" cy="1048731"/>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3300"/>
              <a:buFont typeface="Malgun Gothic"/>
              <a:buNone/>
            </a:pPr>
            <a:r>
              <a:rPr lang="ko-KR" altLang="en-US" dirty="0">
                <a:solidFill>
                  <a:schemeClr val="dk2"/>
                </a:solidFill>
                <a:latin typeface="마루 부리 굵은" panose="020B0600000101010101" pitchFamily="50" charset="-127"/>
                <a:ea typeface="마루 부리 굵은" panose="020B0600000101010101" pitchFamily="50" charset="-127"/>
              </a:rPr>
              <a:t>최종 </a:t>
            </a:r>
            <a:r>
              <a:rPr lang="en-US" dirty="0" err="1">
                <a:solidFill>
                  <a:schemeClr val="dk2"/>
                </a:solidFill>
                <a:latin typeface="마루 부리 굵은" panose="020B0600000101010101" pitchFamily="50" charset="-127"/>
                <a:ea typeface="마루 부리 굵은" panose="020B0600000101010101" pitchFamily="50" charset="-127"/>
              </a:rPr>
              <a:t>mAP</a:t>
            </a:r>
            <a:r>
              <a:rPr lang="en-US" i="0" u="none" strike="noStrike" cap="none" dirty="0">
                <a:solidFill>
                  <a:schemeClr val="dk2"/>
                </a:solidFill>
                <a:latin typeface="마루 부리 굵은" panose="020B0600000101010101" pitchFamily="50" charset="-127"/>
                <a:ea typeface="마루 부리 굵은" panose="020B0600000101010101" pitchFamily="50" charset="-127"/>
                <a:sym typeface="Arial"/>
              </a:rPr>
              <a:t> </a:t>
            </a:r>
            <a:r>
              <a:rPr lang="en-US" sz="1800" i="0" u="none" strike="noStrike" cap="none" dirty="0">
                <a:solidFill>
                  <a:schemeClr val="dk2"/>
                </a:solidFill>
                <a:latin typeface="마루 부리 굵은" panose="020B0600000101010101" pitchFamily="50" charset="-127"/>
                <a:ea typeface="마루 부리 굵은" panose="020B0600000101010101" pitchFamily="50" charset="-127"/>
                <a:sym typeface="Arial"/>
              </a:rPr>
              <a:t>:</a:t>
            </a:r>
            <a:r>
              <a:rPr lang="en-US" sz="1800" i="0" u="none" strike="noStrike" cap="none" dirty="0">
                <a:solidFill>
                  <a:srgbClr val="FF0000"/>
                </a:solidFill>
                <a:latin typeface="마루 부리 굵은" panose="020B0600000101010101" pitchFamily="50" charset="-127"/>
                <a:ea typeface="마루 부리 굵은" panose="020B0600000101010101" pitchFamily="50" charset="-127"/>
                <a:sym typeface="Arial"/>
              </a:rPr>
              <a:t> </a:t>
            </a:r>
            <a:r>
              <a:rPr lang="en-US" sz="3200" b="1" dirty="0">
                <a:solidFill>
                  <a:srgbClr val="FF0000"/>
                </a:solidFill>
                <a:latin typeface="마루 부리 굵은" panose="020B0600000101010101" pitchFamily="50" charset="-127"/>
                <a:ea typeface="마루 부리 굵은" panose="020B0600000101010101" pitchFamily="50" charset="-127"/>
              </a:rPr>
              <a:t>99.12%</a:t>
            </a:r>
            <a:endParaRPr b="1" i="0" u="none" strike="noStrike" cap="none" dirty="0">
              <a:solidFill>
                <a:srgbClr val="FF0000"/>
              </a:solidFill>
              <a:latin typeface="마루 부리 굵은" panose="020B0600000101010101" pitchFamily="50" charset="-127"/>
              <a:ea typeface="마루 부리 굵은" panose="020B0600000101010101" pitchFamily="50" charset="-127"/>
              <a:sym typeface="Arial"/>
            </a:endParaRPr>
          </a:p>
        </p:txBody>
      </p:sp>
      <p:sp>
        <p:nvSpPr>
          <p:cNvPr id="6" name="Google Shape;65;p7">
            <a:extLst>
              <a:ext uri="{FF2B5EF4-FFF2-40B4-BE49-F238E27FC236}">
                <a16:creationId xmlns:a16="http://schemas.microsoft.com/office/drawing/2014/main" id="{C6E2387F-4620-57A8-358F-E235CD38F6D3}"/>
              </a:ext>
            </a:extLst>
          </p:cNvPr>
          <p:cNvSpPr txBox="1"/>
          <p:nvPr/>
        </p:nvSpPr>
        <p:spPr>
          <a:xfrm>
            <a:off x="1452071" y="91395"/>
            <a:ext cx="6583907"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altLang="ko-KR" sz="2800" dirty="0">
                <a:latin typeface="마루 부리 굵은" panose="020B0600000101010101" pitchFamily="50" charset="-127"/>
                <a:ea typeface="마루 부리 굵은" panose="020B0600000101010101" pitchFamily="50" charset="-127"/>
                <a:sym typeface="Arial"/>
              </a:rPr>
              <a:t>Final Model(</a:t>
            </a:r>
            <a:r>
              <a:rPr lang="en-US" altLang="ko-KR" sz="2800" dirty="0">
                <a:latin typeface="마루 부리 굵은" panose="020B0600000101010101" pitchFamily="50" charset="-127"/>
                <a:ea typeface="마루 부리 굵은" panose="020B0600000101010101" pitchFamily="50" charset="-127"/>
              </a:rPr>
              <a:t>Train</a:t>
            </a:r>
            <a:r>
              <a:rPr lang="ko-KR" altLang="en-US" sz="2800" dirty="0">
                <a:latin typeface="마루 부리 굵은" panose="020B0600000101010101" pitchFamily="50" charset="-127"/>
                <a:ea typeface="마루 부리 굵은" panose="020B0600000101010101" pitchFamily="50" charset="-127"/>
              </a:rPr>
              <a:t> </a:t>
            </a:r>
            <a:r>
              <a:rPr lang="en-US" altLang="ko-KR" sz="2800" dirty="0">
                <a:latin typeface="마루 부리 굵은" panose="020B0600000101010101" pitchFamily="50" charset="-127"/>
                <a:ea typeface="마루 부리 굵은" panose="020B0600000101010101" pitchFamily="50" charset="-127"/>
              </a:rPr>
              <a:t>Results</a:t>
            </a:r>
            <a:r>
              <a:rPr lang="en-US" altLang="ko-KR" sz="2800" dirty="0">
                <a:latin typeface="마루 부리 굵은" panose="020B0600000101010101" pitchFamily="50" charset="-127"/>
                <a:ea typeface="마루 부리 굵은" panose="020B0600000101010101" pitchFamily="50" charset="-127"/>
                <a:sym typeface="Arial"/>
              </a:rPr>
              <a:t>)</a:t>
            </a:r>
            <a:endParaRPr lang="ko-KR" altLang="en-US" sz="2800" i="0" u="none" strike="noStrike" cap="none" dirty="0">
              <a:solidFill>
                <a:schemeClr val="dk2"/>
              </a:solidFill>
              <a:latin typeface="마루 부리 굵은" panose="020B0600000101010101" pitchFamily="50" charset="-127"/>
              <a:ea typeface="마루 부리 굵은" panose="020B0600000101010101" pitchFamily="50" charset="-127"/>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2" name="Google Shape;65;p7">
            <a:extLst>
              <a:ext uri="{FF2B5EF4-FFF2-40B4-BE49-F238E27FC236}">
                <a16:creationId xmlns:a16="http://schemas.microsoft.com/office/drawing/2014/main" id="{B3F9AE1C-2D32-88A3-5F9E-F99DAA12B222}"/>
              </a:ext>
            </a:extLst>
          </p:cNvPr>
          <p:cNvSpPr txBox="1"/>
          <p:nvPr/>
        </p:nvSpPr>
        <p:spPr>
          <a:xfrm>
            <a:off x="1452071" y="91395"/>
            <a:ext cx="6583907"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altLang="ko-KR" sz="2800" dirty="0">
                <a:latin typeface="마루 부리 굵은" panose="020B0600000101010101" pitchFamily="50" charset="-127"/>
                <a:ea typeface="마루 부리 굵은" panose="020B0600000101010101" pitchFamily="50" charset="-127"/>
                <a:sym typeface="Arial"/>
              </a:rPr>
              <a:t>Final Model(test data inferences)</a:t>
            </a:r>
            <a:endParaRPr lang="ko-KR" altLang="en-US" sz="2800" i="0" u="none" strike="noStrike" cap="none" dirty="0">
              <a:solidFill>
                <a:schemeClr val="dk2"/>
              </a:solidFill>
              <a:latin typeface="마루 부리 굵은" panose="020B0600000101010101" pitchFamily="50" charset="-127"/>
              <a:ea typeface="마루 부리 굵은" panose="020B0600000101010101" pitchFamily="50" charset="-127"/>
              <a:sym typeface="Arial"/>
            </a:endParaRPr>
          </a:p>
        </p:txBody>
      </p:sp>
      <p:pic>
        <p:nvPicPr>
          <p:cNvPr id="19" name="Picture 18" descr="A picture containing text&#10;&#10;Description automatically generated">
            <a:extLst>
              <a:ext uri="{FF2B5EF4-FFF2-40B4-BE49-F238E27FC236}">
                <a16:creationId xmlns:a16="http://schemas.microsoft.com/office/drawing/2014/main" id="{21CF024D-6EC4-8B3B-A9D0-274C17B139E3}"/>
              </a:ext>
            </a:extLst>
          </p:cNvPr>
          <p:cNvPicPr>
            <a:picLocks noChangeAspect="1"/>
          </p:cNvPicPr>
          <p:nvPr/>
        </p:nvPicPr>
        <p:blipFill>
          <a:blip r:embed="rId3"/>
          <a:stretch>
            <a:fillRect/>
          </a:stretch>
        </p:blipFill>
        <p:spPr>
          <a:xfrm>
            <a:off x="453294" y="676275"/>
            <a:ext cx="3986333" cy="3986333"/>
          </a:xfrm>
          <a:prstGeom prst="rect">
            <a:avLst/>
          </a:prstGeom>
        </p:spPr>
      </p:pic>
      <p:pic>
        <p:nvPicPr>
          <p:cNvPr id="21" name="Picture 20" descr="A picture containing text, different, various&#10;&#10;Description automatically generated">
            <a:extLst>
              <a:ext uri="{FF2B5EF4-FFF2-40B4-BE49-F238E27FC236}">
                <a16:creationId xmlns:a16="http://schemas.microsoft.com/office/drawing/2014/main" id="{1F1AC28C-4E66-F456-E96B-CA6DC0D96227}"/>
              </a:ext>
            </a:extLst>
          </p:cNvPr>
          <p:cNvPicPr>
            <a:picLocks noChangeAspect="1"/>
          </p:cNvPicPr>
          <p:nvPr/>
        </p:nvPicPr>
        <p:blipFill>
          <a:blip r:embed="rId4"/>
          <a:stretch>
            <a:fillRect/>
          </a:stretch>
        </p:blipFill>
        <p:spPr>
          <a:xfrm>
            <a:off x="4704373" y="676275"/>
            <a:ext cx="3986333" cy="39863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54;p6">
            <a:extLst>
              <a:ext uri="{FF2B5EF4-FFF2-40B4-BE49-F238E27FC236}">
                <a16:creationId xmlns:a16="http://schemas.microsoft.com/office/drawing/2014/main" id="{F87ADECC-B6F8-F7BB-29B3-1F1CAC17708E}"/>
              </a:ext>
            </a:extLst>
          </p:cNvPr>
          <p:cNvSpPr txBox="1">
            <a:spLocks noGrp="1"/>
          </p:cNvSpPr>
          <p:nvPr>
            <p:ph type="title"/>
          </p:nvPr>
        </p:nvSpPr>
        <p:spPr>
          <a:xfrm>
            <a:off x="1638809" y="1232916"/>
            <a:ext cx="7264106" cy="3148310"/>
          </a:xfrm>
          <a:prstGeom prst="rect">
            <a:avLst/>
          </a:prstGeom>
        </p:spPr>
        <p:txBody>
          <a:bodyPr spcFirstLastPara="1" wrap="square" lIns="68575" tIns="34275" rIns="68575" bIns="34275" anchor="ctr" anchorCtr="0">
            <a:normAutofit/>
          </a:bodyPr>
          <a:lstStyle/>
          <a:p>
            <a:pPr marL="0" lvl="0" indent="0" algn="l" rtl="0">
              <a:lnSpc>
                <a:spcPct val="100000"/>
              </a:lnSpc>
              <a:spcBef>
                <a:spcPts val="0"/>
              </a:spcBef>
              <a:spcAft>
                <a:spcPts val="0"/>
              </a:spcAft>
              <a:buNone/>
            </a:pPr>
            <a:r>
              <a:rPr lang="ko-KR" altLang="en-US" dirty="0">
                <a:latin typeface="마루 부리 굵은" panose="020B0600000101010101" pitchFamily="50" charset="-127"/>
                <a:ea typeface="마루 부리 굵은" panose="020B0600000101010101" pitchFamily="50" charset="-127"/>
                <a:cs typeface="Arial"/>
                <a:sym typeface="Arial"/>
              </a:rPr>
              <a:t>문제 및 목표</a:t>
            </a:r>
            <a:br>
              <a:rPr lang="en-US" altLang="ko-KR" dirty="0">
                <a:latin typeface="마루 부리 굵은" panose="020B0600000101010101" pitchFamily="50" charset="-127"/>
                <a:ea typeface="마루 부리 굵은" panose="020B0600000101010101" pitchFamily="50" charset="-127"/>
                <a:cs typeface="Arial"/>
                <a:sym typeface="Arial"/>
              </a:rPr>
            </a:br>
            <a:br>
              <a:rPr lang="en-US" dirty="0">
                <a:latin typeface="마루 부리 굵은" panose="020B0600000101010101" pitchFamily="50" charset="-127"/>
                <a:ea typeface="마루 부리 굵은" panose="020B0600000101010101" pitchFamily="50" charset="-127"/>
                <a:cs typeface="Arial"/>
                <a:sym typeface="Arial"/>
              </a:rPr>
            </a:br>
            <a:r>
              <a:rPr lang="ko-KR" altLang="en-US" dirty="0">
                <a:latin typeface="마루 부리 굵은" panose="020B0600000101010101" pitchFamily="50" charset="-127"/>
                <a:ea typeface="마루 부리 굵은" panose="020B0600000101010101" pitchFamily="50" charset="-127"/>
                <a:cs typeface="Arial"/>
                <a:sym typeface="Arial"/>
              </a:rPr>
              <a:t>원인 분석</a:t>
            </a:r>
            <a:br>
              <a:rPr lang="en-US" altLang="ko-KR" dirty="0">
                <a:latin typeface="마루 부리 굵은" panose="020B0600000101010101" pitchFamily="50" charset="-127"/>
                <a:ea typeface="마루 부리 굵은" panose="020B0600000101010101" pitchFamily="50" charset="-127"/>
                <a:cs typeface="Arial"/>
                <a:sym typeface="Arial"/>
              </a:rPr>
            </a:br>
            <a:br>
              <a:rPr lang="en-US" altLang="ko-KR" dirty="0">
                <a:latin typeface="마루 부리 굵은" panose="020B0600000101010101" pitchFamily="50" charset="-127"/>
                <a:ea typeface="마루 부리 굵은" panose="020B0600000101010101" pitchFamily="50" charset="-127"/>
                <a:cs typeface="Arial"/>
                <a:sym typeface="Arial"/>
              </a:rPr>
            </a:br>
            <a:r>
              <a:rPr lang="ko-KR" altLang="en-US" dirty="0">
                <a:latin typeface="마루 부리 굵은" panose="020B0600000101010101" pitchFamily="50" charset="-127"/>
                <a:ea typeface="마루 부리 굵은" panose="020B0600000101010101" pitchFamily="50" charset="-127"/>
                <a:cs typeface="Arial"/>
                <a:sym typeface="Arial"/>
              </a:rPr>
              <a:t>문제 해결 과정</a:t>
            </a:r>
            <a:br>
              <a:rPr lang="en-US" altLang="ko-KR" dirty="0">
                <a:latin typeface="마루 부리 굵은" panose="020B0600000101010101" pitchFamily="50" charset="-127"/>
                <a:ea typeface="마루 부리 굵은" panose="020B0600000101010101" pitchFamily="50" charset="-127"/>
                <a:cs typeface="Arial"/>
                <a:sym typeface="Arial"/>
              </a:rPr>
            </a:br>
            <a:br>
              <a:rPr lang="en-US" altLang="ko-KR" dirty="0">
                <a:latin typeface="마루 부리 굵은" panose="020B0600000101010101" pitchFamily="50" charset="-127"/>
                <a:ea typeface="마루 부리 굵은" panose="020B0600000101010101" pitchFamily="50" charset="-127"/>
                <a:cs typeface="Arial"/>
                <a:sym typeface="Arial"/>
              </a:rPr>
            </a:br>
            <a:r>
              <a:rPr lang="ko-KR" altLang="en-US" dirty="0">
                <a:latin typeface="마루 부리 굵은" panose="020B0600000101010101" pitchFamily="50" charset="-127"/>
                <a:ea typeface="마루 부리 굵은" panose="020B0600000101010101" pitchFamily="50" charset="-127"/>
                <a:cs typeface="Arial"/>
                <a:sym typeface="Arial"/>
              </a:rPr>
              <a:t>최종 결과</a:t>
            </a:r>
            <a:endParaRPr dirty="0">
              <a:latin typeface="마루 부리 굵은" panose="020B0600000101010101" pitchFamily="50" charset="-127"/>
              <a:ea typeface="마루 부리 굵은" panose="020B0600000101010101" pitchFamily="50" charset="-127"/>
              <a:cs typeface="Arial"/>
              <a:sym typeface="Arial"/>
            </a:endParaRPr>
          </a:p>
        </p:txBody>
      </p:sp>
      <p:sp>
        <p:nvSpPr>
          <p:cNvPr id="17" name="Google Shape;54;p6">
            <a:extLst>
              <a:ext uri="{FF2B5EF4-FFF2-40B4-BE49-F238E27FC236}">
                <a16:creationId xmlns:a16="http://schemas.microsoft.com/office/drawing/2014/main" id="{46880EF5-AD2C-0245-9283-0C2625FCA73B}"/>
              </a:ext>
            </a:extLst>
          </p:cNvPr>
          <p:cNvSpPr txBox="1">
            <a:spLocks/>
          </p:cNvSpPr>
          <p:nvPr/>
        </p:nvSpPr>
        <p:spPr>
          <a:xfrm>
            <a:off x="967419" y="1436405"/>
            <a:ext cx="920750" cy="2541165"/>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nSpc>
                <a:spcPct val="200000"/>
              </a:lnSpc>
            </a:pPr>
            <a:r>
              <a:rPr lang="en-US" altLang="ko-KR" b="0" dirty="0">
                <a:solidFill>
                  <a:schemeClr val="tx1"/>
                </a:solidFill>
                <a:latin typeface="Noto Sans KR" panose="020B0500000000000000" pitchFamily="34" charset="-127"/>
                <a:ea typeface="Noto Sans KR" panose="020B0500000000000000" pitchFamily="34" charset="-127"/>
                <a:cs typeface="Arial"/>
                <a:sym typeface="Arial"/>
              </a:rPr>
              <a:t>01</a:t>
            </a:r>
          </a:p>
          <a:p>
            <a:pPr>
              <a:lnSpc>
                <a:spcPct val="200000"/>
              </a:lnSpc>
            </a:pPr>
            <a:r>
              <a:rPr lang="en-US" altLang="ko-KR" b="0" dirty="0">
                <a:solidFill>
                  <a:schemeClr val="tx1"/>
                </a:solidFill>
                <a:latin typeface="Noto Sans KR" panose="020B0500000000000000" pitchFamily="34" charset="-127"/>
                <a:ea typeface="Noto Sans KR" panose="020B0500000000000000" pitchFamily="34" charset="-127"/>
                <a:cs typeface="Arial"/>
                <a:sym typeface="Arial"/>
              </a:rPr>
              <a:t>02</a:t>
            </a:r>
          </a:p>
          <a:p>
            <a:pPr>
              <a:lnSpc>
                <a:spcPct val="200000"/>
              </a:lnSpc>
            </a:pPr>
            <a:r>
              <a:rPr lang="en-US" altLang="ko-KR" b="0" dirty="0">
                <a:solidFill>
                  <a:schemeClr val="tx1"/>
                </a:solidFill>
                <a:latin typeface="Noto Sans KR" panose="020B0500000000000000" pitchFamily="34" charset="-127"/>
                <a:ea typeface="Noto Sans KR" panose="020B0500000000000000" pitchFamily="34" charset="-127"/>
                <a:cs typeface="Arial"/>
                <a:sym typeface="Arial"/>
              </a:rPr>
              <a:t>03</a:t>
            </a:r>
          </a:p>
          <a:p>
            <a:pPr>
              <a:lnSpc>
                <a:spcPct val="200000"/>
              </a:lnSpc>
            </a:pPr>
            <a:r>
              <a:rPr lang="en-US" altLang="ko-KR" b="0" dirty="0">
                <a:solidFill>
                  <a:schemeClr val="tx1"/>
                </a:solidFill>
                <a:latin typeface="Noto Sans KR" panose="020B0500000000000000" pitchFamily="34" charset="-127"/>
                <a:ea typeface="Noto Sans KR" panose="020B0500000000000000" pitchFamily="34" charset="-127"/>
                <a:cs typeface="Arial"/>
                <a:sym typeface="Arial"/>
              </a:rPr>
              <a:t>04</a:t>
            </a:r>
            <a:endParaRPr lang="ko-KR" altLang="en-US" b="0" dirty="0">
              <a:solidFill>
                <a:schemeClr val="tx1"/>
              </a:solidFill>
              <a:latin typeface="Noto Sans KR" panose="020B0500000000000000" pitchFamily="34" charset="-127"/>
              <a:ea typeface="Noto Sans KR" panose="020B0500000000000000" pitchFamily="34" charset="-127"/>
              <a:cs typeface="Arial"/>
              <a:sym typeface="Arial"/>
            </a:endParaRPr>
          </a:p>
        </p:txBody>
      </p:sp>
      <p:sp>
        <p:nvSpPr>
          <p:cNvPr id="5" name="Google Shape;57;p6">
            <a:extLst>
              <a:ext uri="{FF2B5EF4-FFF2-40B4-BE49-F238E27FC236}">
                <a16:creationId xmlns:a16="http://schemas.microsoft.com/office/drawing/2014/main" id="{FE5A79EF-554A-8C0B-F141-0A962544C09C}"/>
              </a:ext>
            </a:extLst>
          </p:cNvPr>
          <p:cNvSpPr txBox="1">
            <a:spLocks/>
          </p:cNvSpPr>
          <p:nvPr/>
        </p:nvSpPr>
        <p:spPr>
          <a:xfrm>
            <a:off x="884729" y="480982"/>
            <a:ext cx="2265184" cy="500063"/>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en-US" altLang="ko-KR" sz="2000" dirty="0">
                <a:solidFill>
                  <a:schemeClr val="tx1"/>
                </a:solidFill>
                <a:latin typeface="마루 부리 굵은" panose="020B0600000101010101" pitchFamily="50" charset="-127"/>
                <a:ea typeface="마루 부리 굵은" panose="020B0600000101010101" pitchFamily="50" charset="-127"/>
                <a:cs typeface="Arial"/>
                <a:sym typeface="Arial"/>
              </a:rPr>
              <a:t>C </a:t>
            </a:r>
            <a:r>
              <a:rPr lang="en-US" altLang="ko-KR" sz="2000" dirty="0">
                <a:latin typeface="마루 부리 굵은" panose="020B0600000101010101" pitchFamily="50" charset="-127"/>
                <a:ea typeface="마루 부리 굵은" panose="020B0600000101010101" pitchFamily="50" charset="-127"/>
                <a:cs typeface="Arial"/>
                <a:sym typeface="Arial"/>
              </a:rPr>
              <a:t>O N T E N T S</a:t>
            </a:r>
            <a:endParaRPr lang="ko-KR" altLang="en-US" sz="2000" dirty="0">
              <a:latin typeface="마루 부리 굵은" panose="020B0600000101010101" pitchFamily="50" charset="-127"/>
              <a:ea typeface="마루 부리 굵은" panose="020B0600000101010101" pitchFamily="50" charset="-127"/>
              <a:cs typeface="Arial"/>
              <a:sym typeface="Arial"/>
            </a:endParaRPr>
          </a:p>
        </p:txBody>
      </p:sp>
      <p:cxnSp>
        <p:nvCxnSpPr>
          <p:cNvPr id="2" name="Google Shape;43;p2">
            <a:extLst>
              <a:ext uri="{FF2B5EF4-FFF2-40B4-BE49-F238E27FC236}">
                <a16:creationId xmlns:a16="http://schemas.microsoft.com/office/drawing/2014/main" id="{ED65CFAE-AD7D-ABDE-32AD-CB43DFF5F24F}"/>
              </a:ext>
            </a:extLst>
          </p:cNvPr>
          <p:cNvCxnSpPr>
            <a:cxnSpLocks/>
          </p:cNvCxnSpPr>
          <p:nvPr/>
        </p:nvCxnSpPr>
        <p:spPr>
          <a:xfrm>
            <a:off x="3475379" y="731014"/>
            <a:ext cx="4821879" cy="0"/>
          </a:xfrm>
          <a:prstGeom prst="straightConnector1">
            <a:avLst/>
          </a:prstGeom>
          <a:noFill/>
          <a:ln w="38100"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1891362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grpSp>
        <p:nvGrpSpPr>
          <p:cNvPr id="6" name="그룹 5">
            <a:extLst>
              <a:ext uri="{FF2B5EF4-FFF2-40B4-BE49-F238E27FC236}">
                <a16:creationId xmlns:a16="http://schemas.microsoft.com/office/drawing/2014/main" id="{81B7821A-0CA0-6703-CD38-730A7CD4B7D6}"/>
              </a:ext>
            </a:extLst>
          </p:cNvPr>
          <p:cNvGrpSpPr/>
          <p:nvPr/>
        </p:nvGrpSpPr>
        <p:grpSpPr>
          <a:xfrm>
            <a:off x="495199" y="1683476"/>
            <a:ext cx="8153601" cy="2171150"/>
            <a:chOff x="495199" y="1302196"/>
            <a:chExt cx="8153601" cy="2171150"/>
          </a:xfrm>
        </p:grpSpPr>
        <p:sp>
          <p:nvSpPr>
            <p:cNvPr id="647" name="Google Shape;647;p34"/>
            <p:cNvSpPr/>
            <p:nvPr/>
          </p:nvSpPr>
          <p:spPr>
            <a:xfrm>
              <a:off x="2089424" y="2036197"/>
              <a:ext cx="422100" cy="220500"/>
            </a:xfrm>
            <a:prstGeom prst="rightArrow">
              <a:avLst>
                <a:gd name="adj1" fmla="val 50000"/>
                <a:gd name="adj2" fmla="val 50000"/>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a:off x="4318130" y="2036197"/>
              <a:ext cx="422100" cy="220500"/>
            </a:xfrm>
            <a:prstGeom prst="rightArrow">
              <a:avLst>
                <a:gd name="adj1" fmla="val 50000"/>
                <a:gd name="adj2" fmla="val 50000"/>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4"/>
            <p:cNvSpPr/>
            <p:nvPr/>
          </p:nvSpPr>
          <p:spPr>
            <a:xfrm>
              <a:off x="6642087" y="2036197"/>
              <a:ext cx="422100" cy="220500"/>
            </a:xfrm>
            <a:prstGeom prst="rightArrow">
              <a:avLst>
                <a:gd name="adj1" fmla="val 50000"/>
                <a:gd name="adj2" fmla="val 50000"/>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0" name="Google Shape;650;p34"/>
            <p:cNvPicPr preferRelativeResize="0"/>
            <p:nvPr/>
          </p:nvPicPr>
          <p:blipFill>
            <a:blip r:embed="rId3">
              <a:alphaModFix/>
            </a:blip>
            <a:stretch>
              <a:fillRect/>
            </a:stretch>
          </p:blipFill>
          <p:spPr>
            <a:xfrm>
              <a:off x="534089" y="1302197"/>
              <a:ext cx="1352463" cy="1412229"/>
            </a:xfrm>
            <a:prstGeom prst="rect">
              <a:avLst/>
            </a:prstGeom>
            <a:noFill/>
            <a:ln>
              <a:noFill/>
            </a:ln>
          </p:spPr>
        </p:pic>
        <p:sp>
          <p:nvSpPr>
            <p:cNvPr id="651" name="Google Shape;651;p34"/>
            <p:cNvSpPr txBox="1"/>
            <p:nvPr/>
          </p:nvSpPr>
          <p:spPr>
            <a:xfrm>
              <a:off x="495199" y="2634418"/>
              <a:ext cx="14859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a:latin typeface="Raleway"/>
                  <a:ea typeface="Raleway"/>
                  <a:cs typeface="Raleway"/>
                  <a:sym typeface="Raleway"/>
                </a:rPr>
                <a:t>TORCH</a:t>
              </a:r>
              <a:endParaRPr sz="1900">
                <a:latin typeface="Raleway"/>
                <a:ea typeface="Raleway"/>
                <a:cs typeface="Raleway"/>
                <a:sym typeface="Raleway"/>
              </a:endParaRPr>
            </a:p>
            <a:p>
              <a:pPr marL="0" lvl="0" indent="0" algn="ctr" rtl="0">
                <a:spcBef>
                  <a:spcPts val="0"/>
                </a:spcBef>
                <a:spcAft>
                  <a:spcPts val="0"/>
                </a:spcAft>
                <a:buNone/>
              </a:pPr>
              <a:r>
                <a:rPr lang="en-US">
                  <a:latin typeface="Raleway"/>
                  <a:ea typeface="Raleway"/>
                  <a:cs typeface="Raleway"/>
                  <a:sym typeface="Raleway"/>
                </a:rPr>
                <a:t> ( .pt )</a:t>
              </a:r>
              <a:endParaRPr/>
            </a:p>
          </p:txBody>
        </p:sp>
        <p:sp>
          <p:nvSpPr>
            <p:cNvPr id="652" name="Google Shape;652;p34"/>
            <p:cNvSpPr txBox="1"/>
            <p:nvPr/>
          </p:nvSpPr>
          <p:spPr>
            <a:xfrm>
              <a:off x="2766337" y="2687827"/>
              <a:ext cx="12969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100">
                  <a:latin typeface="Raleway"/>
                  <a:ea typeface="Raleway"/>
                  <a:cs typeface="Raleway"/>
                  <a:sym typeface="Raleway"/>
                </a:rPr>
                <a:t>ONNX</a:t>
              </a:r>
              <a:endParaRPr sz="2100">
                <a:latin typeface="Raleway"/>
                <a:ea typeface="Raleway"/>
                <a:cs typeface="Raleway"/>
                <a:sym typeface="Raleway"/>
              </a:endParaRPr>
            </a:p>
            <a:p>
              <a:pPr marL="0" lvl="0" indent="0" algn="ctr" rtl="0">
                <a:spcBef>
                  <a:spcPts val="0"/>
                </a:spcBef>
                <a:spcAft>
                  <a:spcPts val="0"/>
                </a:spcAft>
                <a:buNone/>
              </a:pPr>
              <a:r>
                <a:rPr lang="en-US">
                  <a:latin typeface="Raleway"/>
                  <a:ea typeface="Raleway"/>
                  <a:cs typeface="Raleway"/>
                  <a:sym typeface="Raleway"/>
                </a:rPr>
                <a:t>( .onnx )</a:t>
              </a:r>
              <a:endParaRPr/>
            </a:p>
          </p:txBody>
        </p:sp>
        <p:sp>
          <p:nvSpPr>
            <p:cNvPr id="653" name="Google Shape;653;p34"/>
            <p:cNvSpPr txBox="1"/>
            <p:nvPr/>
          </p:nvSpPr>
          <p:spPr>
            <a:xfrm>
              <a:off x="4966221" y="2780646"/>
              <a:ext cx="1520547"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dirty="0" err="1">
                  <a:latin typeface="Raleway"/>
                  <a:ea typeface="Raleway"/>
                  <a:cs typeface="Raleway"/>
                  <a:sym typeface="Raleway"/>
                </a:rPr>
                <a:t>Tensorflow</a:t>
              </a:r>
              <a:endParaRPr sz="1900" dirty="0">
                <a:latin typeface="Raleway"/>
                <a:ea typeface="Raleway"/>
                <a:cs typeface="Raleway"/>
                <a:sym typeface="Raleway"/>
              </a:endParaRPr>
            </a:p>
            <a:p>
              <a:pPr marL="0" lvl="0" indent="0" algn="ctr" rtl="0">
                <a:spcBef>
                  <a:spcPts val="0"/>
                </a:spcBef>
                <a:spcAft>
                  <a:spcPts val="0"/>
                </a:spcAft>
                <a:buNone/>
              </a:pPr>
              <a:r>
                <a:rPr lang="en-US" dirty="0">
                  <a:latin typeface="Raleway"/>
                  <a:ea typeface="Raleway"/>
                  <a:cs typeface="Raleway"/>
                  <a:sym typeface="Raleway"/>
                </a:rPr>
                <a:t>( .pb )</a:t>
              </a:r>
              <a:endParaRPr sz="1900" dirty="0">
                <a:latin typeface="Raleway"/>
                <a:ea typeface="Raleway"/>
                <a:cs typeface="Raleway"/>
                <a:sym typeface="Raleway"/>
              </a:endParaRPr>
            </a:p>
          </p:txBody>
        </p:sp>
        <p:sp>
          <p:nvSpPr>
            <p:cNvPr id="654" name="Google Shape;654;p34"/>
            <p:cNvSpPr txBox="1"/>
            <p:nvPr/>
          </p:nvSpPr>
          <p:spPr>
            <a:xfrm>
              <a:off x="7294207" y="2780643"/>
              <a:ext cx="11562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a:latin typeface="Raleway"/>
                  <a:ea typeface="Raleway"/>
                  <a:cs typeface="Raleway"/>
                  <a:sym typeface="Raleway"/>
                </a:rPr>
                <a:t>Tflite</a:t>
              </a:r>
              <a:endParaRPr sz="1900">
                <a:latin typeface="Raleway"/>
                <a:ea typeface="Raleway"/>
                <a:cs typeface="Raleway"/>
                <a:sym typeface="Raleway"/>
              </a:endParaRPr>
            </a:p>
            <a:p>
              <a:pPr marL="0" lvl="0" indent="0" algn="ctr" rtl="0">
                <a:spcBef>
                  <a:spcPts val="0"/>
                </a:spcBef>
                <a:spcAft>
                  <a:spcPts val="0"/>
                </a:spcAft>
                <a:buNone/>
              </a:pPr>
              <a:r>
                <a:rPr lang="en-US">
                  <a:latin typeface="Raleway"/>
                  <a:ea typeface="Raleway"/>
                  <a:cs typeface="Raleway"/>
                  <a:sym typeface="Raleway"/>
                </a:rPr>
                <a:t>( .tflite )</a:t>
              </a:r>
              <a:endParaRPr/>
            </a:p>
          </p:txBody>
        </p:sp>
        <p:pic>
          <p:nvPicPr>
            <p:cNvPr id="655" name="Google Shape;655;p34"/>
            <p:cNvPicPr preferRelativeResize="0"/>
            <p:nvPr/>
          </p:nvPicPr>
          <p:blipFill rotWithShape="1">
            <a:blip r:embed="rId4">
              <a:alphaModFix/>
            </a:blip>
            <a:srcRect l="4818" t="14498" r="60185" b="16659"/>
            <a:stretch/>
          </p:blipFill>
          <p:spPr>
            <a:xfrm>
              <a:off x="2766337" y="1372221"/>
              <a:ext cx="1297017" cy="1332221"/>
            </a:xfrm>
            <a:prstGeom prst="rect">
              <a:avLst/>
            </a:prstGeom>
            <a:noFill/>
            <a:ln>
              <a:noFill/>
            </a:ln>
          </p:spPr>
        </p:pic>
        <p:pic>
          <p:nvPicPr>
            <p:cNvPr id="656" name="Google Shape;656;p34"/>
            <p:cNvPicPr preferRelativeResize="0"/>
            <p:nvPr/>
          </p:nvPicPr>
          <p:blipFill>
            <a:blip r:embed="rId5">
              <a:alphaModFix/>
            </a:blip>
            <a:stretch>
              <a:fillRect/>
            </a:stretch>
          </p:blipFill>
          <p:spPr>
            <a:xfrm>
              <a:off x="4995088" y="1429884"/>
              <a:ext cx="1296900" cy="1296900"/>
            </a:xfrm>
            <a:prstGeom prst="rect">
              <a:avLst/>
            </a:prstGeom>
            <a:noFill/>
            <a:ln>
              <a:noFill/>
            </a:ln>
          </p:spPr>
        </p:pic>
        <p:pic>
          <p:nvPicPr>
            <p:cNvPr id="657" name="Google Shape;657;p34"/>
            <p:cNvPicPr preferRelativeResize="0"/>
            <p:nvPr/>
          </p:nvPicPr>
          <p:blipFill rotWithShape="1">
            <a:blip r:embed="rId6">
              <a:alphaModFix/>
            </a:blip>
            <a:srcRect l="34967" t="13399" r="37492" b="8243"/>
            <a:stretch/>
          </p:blipFill>
          <p:spPr>
            <a:xfrm>
              <a:off x="7223799" y="1302196"/>
              <a:ext cx="1425001" cy="1552285"/>
            </a:xfrm>
            <a:prstGeom prst="rect">
              <a:avLst/>
            </a:prstGeom>
            <a:noFill/>
            <a:ln>
              <a:noFill/>
            </a:ln>
          </p:spPr>
        </p:pic>
      </p:grpSp>
      <p:cxnSp>
        <p:nvCxnSpPr>
          <p:cNvPr id="3" name="Google Shape;43;p2">
            <a:extLst>
              <a:ext uri="{FF2B5EF4-FFF2-40B4-BE49-F238E27FC236}">
                <a16:creationId xmlns:a16="http://schemas.microsoft.com/office/drawing/2014/main" id="{FBC430D6-C1A3-58B5-F56D-725C6EC72DC4}"/>
              </a:ext>
            </a:extLst>
          </p:cNvPr>
          <p:cNvCxnSpPr>
            <a:cxnSpLocks/>
          </p:cNvCxnSpPr>
          <p:nvPr/>
        </p:nvCxnSpPr>
        <p:spPr>
          <a:xfrm>
            <a:off x="2986587" y="481412"/>
            <a:ext cx="4291510" cy="0"/>
          </a:xfrm>
          <a:prstGeom prst="straightConnector1">
            <a:avLst/>
          </a:prstGeom>
          <a:noFill/>
          <a:ln w="38100" cap="flat" cmpd="sng">
            <a:solidFill>
              <a:schemeClr val="dk1"/>
            </a:solidFill>
            <a:prstDash val="solid"/>
            <a:round/>
            <a:headEnd type="none" w="sm" len="sm"/>
            <a:tailEnd type="none" w="sm" len="sm"/>
          </a:ln>
        </p:spPr>
      </p:cxnSp>
      <p:sp>
        <p:nvSpPr>
          <p:cNvPr id="5" name="Google Shape;65;p7">
            <a:extLst>
              <a:ext uri="{FF2B5EF4-FFF2-40B4-BE49-F238E27FC236}">
                <a16:creationId xmlns:a16="http://schemas.microsoft.com/office/drawing/2014/main" id="{549CAA6E-92F2-2DA5-3C64-18FC0688C568}"/>
              </a:ext>
            </a:extLst>
          </p:cNvPr>
          <p:cNvSpPr txBox="1"/>
          <p:nvPr/>
        </p:nvSpPr>
        <p:spPr>
          <a:xfrm>
            <a:off x="623770" y="345535"/>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03. </a:t>
            </a:r>
            <a:r>
              <a:rPr lang="ko-KR" altLang="en-US" sz="1600" dirty="0">
                <a:solidFill>
                  <a:schemeClr val="bg2"/>
                </a:solidFill>
                <a:latin typeface="마루 부리 굵은" panose="020B0600000101010101" pitchFamily="50" charset="-127"/>
                <a:ea typeface="마루 부리 굵은" panose="020B0600000101010101" pitchFamily="50" charset="-127"/>
              </a:rPr>
              <a:t>문제 해결 과정</a:t>
            </a:r>
            <a:endParaRPr sz="16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
        <p:nvSpPr>
          <p:cNvPr id="35" name="Google Shape;65;p7">
            <a:extLst>
              <a:ext uri="{FF2B5EF4-FFF2-40B4-BE49-F238E27FC236}">
                <a16:creationId xmlns:a16="http://schemas.microsoft.com/office/drawing/2014/main" id="{66530636-194F-A791-01E5-20AF809F6318}"/>
              </a:ext>
            </a:extLst>
          </p:cNvPr>
          <p:cNvSpPr txBox="1"/>
          <p:nvPr/>
        </p:nvSpPr>
        <p:spPr>
          <a:xfrm>
            <a:off x="611578" y="764871"/>
            <a:ext cx="5630726"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2400" dirty="0">
                <a:solidFill>
                  <a:schemeClr val="bg2"/>
                </a:solidFill>
                <a:latin typeface="마루 부리 굵은" panose="020B0600000101010101" pitchFamily="50" charset="-127"/>
                <a:ea typeface="마루 부리 굵은" panose="020B0600000101010101" pitchFamily="50" charset="-127"/>
              </a:rPr>
              <a:t>5. </a:t>
            </a:r>
            <a:r>
              <a:rPr lang="ko-KR" altLang="en-US" sz="2400" dirty="0">
                <a:solidFill>
                  <a:schemeClr val="bg2"/>
                </a:solidFill>
                <a:latin typeface="마루 부리 굵은" panose="020B0600000101010101" pitchFamily="50" charset="-127"/>
                <a:ea typeface="마루 부리 굵은" panose="020B0600000101010101" pitchFamily="50" charset="-127"/>
              </a:rPr>
              <a:t>완성 </a:t>
            </a:r>
            <a:r>
              <a:rPr lang="en-US" altLang="ko-KR" sz="2400" dirty="0">
                <a:solidFill>
                  <a:schemeClr val="bg2"/>
                </a:solidFill>
                <a:latin typeface="마루 부리 굵은" panose="020B0600000101010101" pitchFamily="50" charset="-127"/>
                <a:ea typeface="마루 부리 굵은" panose="020B0600000101010101" pitchFamily="50" charset="-127"/>
              </a:rPr>
              <a:t>– Torch to </a:t>
            </a:r>
            <a:r>
              <a:rPr lang="en-US" altLang="ko-KR" sz="2400" dirty="0" err="1">
                <a:solidFill>
                  <a:schemeClr val="bg2"/>
                </a:solidFill>
                <a:latin typeface="마루 부리 굵은" panose="020B0600000101010101" pitchFamily="50" charset="-127"/>
                <a:ea typeface="마루 부리 굵은" panose="020B0600000101010101" pitchFamily="50" charset="-127"/>
              </a:rPr>
              <a:t>Tflite</a:t>
            </a:r>
            <a:r>
              <a:rPr lang="en-US" altLang="ko-KR" sz="2400" dirty="0">
                <a:solidFill>
                  <a:schemeClr val="bg2"/>
                </a:solidFill>
                <a:latin typeface="마루 부리 굵은" panose="020B0600000101010101" pitchFamily="50" charset="-127"/>
                <a:ea typeface="마루 부리 굵은" panose="020B0600000101010101" pitchFamily="50" charset="-127"/>
              </a:rPr>
              <a:t> </a:t>
            </a:r>
            <a:r>
              <a:rPr lang="ko-KR" altLang="en-US" sz="2400" dirty="0">
                <a:solidFill>
                  <a:schemeClr val="bg2"/>
                </a:solidFill>
                <a:latin typeface="마루 부리 굵은" panose="020B0600000101010101" pitchFamily="50" charset="-127"/>
                <a:ea typeface="마루 부리 굵은" panose="020B0600000101010101" pitchFamily="50" charset="-127"/>
              </a:rPr>
              <a:t>변환</a:t>
            </a:r>
            <a:endParaRP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5" name="Google Shape;65;p7">
            <a:extLst>
              <a:ext uri="{FF2B5EF4-FFF2-40B4-BE49-F238E27FC236}">
                <a16:creationId xmlns:a16="http://schemas.microsoft.com/office/drawing/2014/main" id="{BC0037C3-4C1A-CD5B-1362-093967E2FA2F}"/>
              </a:ext>
            </a:extLst>
          </p:cNvPr>
          <p:cNvSpPr txBox="1"/>
          <p:nvPr/>
        </p:nvSpPr>
        <p:spPr>
          <a:xfrm>
            <a:off x="1738800" y="1998371"/>
            <a:ext cx="5666400"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altLang="ko-KR" sz="4000" dirty="0">
                <a:solidFill>
                  <a:schemeClr val="tx1"/>
                </a:solidFill>
                <a:latin typeface="마루 부리 굵은" panose="020B0600000101010101" pitchFamily="50" charset="-127"/>
                <a:ea typeface="마루 부리 굵은" panose="020B0600000101010101" pitchFamily="50" charset="-127"/>
                <a:cs typeface="Arial"/>
                <a:sym typeface="Arial"/>
              </a:rPr>
              <a:t>04. </a:t>
            </a:r>
            <a:r>
              <a:rPr lang="ko-KR" altLang="en-US" sz="4000" dirty="0">
                <a:solidFill>
                  <a:schemeClr val="bg2"/>
                </a:solidFill>
                <a:latin typeface="마루 부리 굵은" panose="020B0600000101010101" pitchFamily="50" charset="-127"/>
                <a:ea typeface="마루 부리 굵은" panose="020B0600000101010101" pitchFamily="50" charset="-127"/>
              </a:rPr>
              <a:t>최종 결과</a:t>
            </a:r>
            <a:endParaRPr sz="4000" b="0" i="0" u="none" strike="noStrike" cap="none" dirty="0">
              <a:solidFill>
                <a:schemeClr val="dk2"/>
              </a:solidFill>
              <a:latin typeface="마루 부리 굵은" panose="020B0600000101010101" pitchFamily="50" charset="-127"/>
              <a:ea typeface="마루 부리 굵은" panose="020B0600000101010101" pitchFamily="50" charset="-127"/>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10" name="Google Shape;32;p4">
            <a:extLst>
              <a:ext uri="{FF2B5EF4-FFF2-40B4-BE49-F238E27FC236}">
                <a16:creationId xmlns:a16="http://schemas.microsoft.com/office/drawing/2014/main" id="{CC070E33-A9B2-AE16-47DB-47DB6FD77918}"/>
              </a:ext>
            </a:extLst>
          </p:cNvPr>
          <p:cNvSpPr/>
          <p:nvPr/>
        </p:nvSpPr>
        <p:spPr>
          <a:xfrm>
            <a:off x="0" y="4681876"/>
            <a:ext cx="9144000" cy="4616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pic>
        <p:nvPicPr>
          <p:cNvPr id="9" name="그림 8" descr="램프, 옅은이(가) 표시된 사진&#10;&#10;자동 생성된 설명">
            <a:extLst>
              <a:ext uri="{FF2B5EF4-FFF2-40B4-BE49-F238E27FC236}">
                <a16:creationId xmlns:a16="http://schemas.microsoft.com/office/drawing/2014/main" id="{EB7EB983-E29B-B516-19AC-2346367AB15E}"/>
              </a:ext>
            </a:extLst>
          </p:cNvPr>
          <p:cNvPicPr>
            <a:picLocks noChangeAspect="1"/>
          </p:cNvPicPr>
          <p:nvPr/>
        </p:nvPicPr>
        <p:blipFill rotWithShape="1">
          <a:blip r:embed="rId7"/>
          <a:srcRect l="32459" t="6172" r="33171" b="21541"/>
          <a:stretch/>
        </p:blipFill>
        <p:spPr>
          <a:xfrm>
            <a:off x="3442537" y="352006"/>
            <a:ext cx="2218121" cy="4509516"/>
          </a:xfrm>
          <a:prstGeom prst="rect">
            <a:avLst/>
          </a:prstGeom>
        </p:spPr>
      </p:pic>
      <p:pic>
        <p:nvPicPr>
          <p:cNvPr id="8" name="ppt앱완성2">
            <a:hlinkClick r:id="" action="ppaction://media"/>
            <a:extLst>
              <a:ext uri="{FF2B5EF4-FFF2-40B4-BE49-F238E27FC236}">
                <a16:creationId xmlns:a16="http://schemas.microsoft.com/office/drawing/2014/main" id="{3C3F55DE-E5B3-C302-6FB7-3E1F1500DC6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548186" y="473284"/>
            <a:ext cx="2063260" cy="4318210"/>
          </a:xfrm>
          <a:prstGeom prst="roundRect">
            <a:avLst>
              <a:gd name="adj" fmla="val 8700"/>
            </a:avLst>
          </a:prstGeom>
        </p:spPr>
      </p:pic>
      <p:pic>
        <p:nvPicPr>
          <p:cNvPr id="4" name="그림 8" descr="램프, 옅은이(가) 표시된 사진&#10;&#10;자동 생성된 설명">
            <a:extLst>
              <a:ext uri="{FF2B5EF4-FFF2-40B4-BE49-F238E27FC236}">
                <a16:creationId xmlns:a16="http://schemas.microsoft.com/office/drawing/2014/main" id="{4D2EF3A5-D049-B1EF-8F72-EFE15BE94653}"/>
              </a:ext>
            </a:extLst>
          </p:cNvPr>
          <p:cNvPicPr>
            <a:picLocks noChangeAspect="1"/>
          </p:cNvPicPr>
          <p:nvPr/>
        </p:nvPicPr>
        <p:blipFill rotWithShape="1">
          <a:blip r:embed="rId7"/>
          <a:srcRect l="32459" t="6172" r="33171" b="21541"/>
          <a:stretch/>
        </p:blipFill>
        <p:spPr>
          <a:xfrm>
            <a:off x="6197082" y="367636"/>
            <a:ext cx="2218121" cy="4509516"/>
          </a:xfrm>
          <a:prstGeom prst="rect">
            <a:avLst/>
          </a:prstGeom>
        </p:spPr>
      </p:pic>
      <p:pic>
        <p:nvPicPr>
          <p:cNvPr id="2" name="KakaoTalk_20221221_165443724">
            <a:hlinkClick r:id="" action="ppaction://media"/>
            <a:extLst>
              <a:ext uri="{FF2B5EF4-FFF2-40B4-BE49-F238E27FC236}">
                <a16:creationId xmlns:a16="http://schemas.microsoft.com/office/drawing/2014/main" id="{5B491179-AD8B-334E-6912-425C3B89DC82}"/>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293268" y="473284"/>
            <a:ext cx="2066554" cy="4331924"/>
          </a:xfrm>
          <a:prstGeom prst="roundRect">
            <a:avLst>
              <a:gd name="adj" fmla="val 10273"/>
            </a:avLst>
          </a:prstGeom>
        </p:spPr>
      </p:pic>
      <p:sp>
        <p:nvSpPr>
          <p:cNvPr id="5" name="Google Shape;65;p7">
            <a:extLst>
              <a:ext uri="{FF2B5EF4-FFF2-40B4-BE49-F238E27FC236}">
                <a16:creationId xmlns:a16="http://schemas.microsoft.com/office/drawing/2014/main" id="{465D3DD1-0E5A-F9A1-E542-148D1BFDEB3C}"/>
              </a:ext>
            </a:extLst>
          </p:cNvPr>
          <p:cNvSpPr txBox="1"/>
          <p:nvPr/>
        </p:nvSpPr>
        <p:spPr>
          <a:xfrm>
            <a:off x="623770" y="1540351"/>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04. </a:t>
            </a:r>
            <a:r>
              <a:rPr lang="ko-KR" altLang="en-US" sz="1600" dirty="0">
                <a:solidFill>
                  <a:schemeClr val="bg2"/>
                </a:solidFill>
                <a:latin typeface="마루 부리 굵은" panose="020B0600000101010101" pitchFamily="50" charset="-127"/>
                <a:ea typeface="마루 부리 굵은" panose="020B0600000101010101" pitchFamily="50" charset="-127"/>
                <a:cs typeface="Arial"/>
                <a:sym typeface="Arial"/>
              </a:rPr>
              <a:t>최종결과</a:t>
            </a:r>
            <a:endParaRPr sz="16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
        <p:nvSpPr>
          <p:cNvPr id="6" name="Google Shape;65;p7">
            <a:extLst>
              <a:ext uri="{FF2B5EF4-FFF2-40B4-BE49-F238E27FC236}">
                <a16:creationId xmlns:a16="http://schemas.microsoft.com/office/drawing/2014/main" id="{F38CFCBC-DBE4-C1C3-0D47-B61E488E1544}"/>
              </a:ext>
            </a:extLst>
          </p:cNvPr>
          <p:cNvSpPr txBox="1"/>
          <p:nvPr/>
        </p:nvSpPr>
        <p:spPr>
          <a:xfrm>
            <a:off x="623770" y="2110126"/>
            <a:ext cx="2700455"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ko-KR" altLang="en-US"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rPr>
              <a:t>애플리케이션 시연</a:t>
            </a:r>
            <a:endParaRP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86"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0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video>
              <p:cMediaNode vol="80000" mute="1">
                <p:cTn id="12" fill="hold" display="0">
                  <p:stCondLst>
                    <p:cond delay="indefinite"/>
                  </p:stCondLst>
                </p:cTn>
                <p:tgtEl>
                  <p:spTgt spid="8"/>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5" name="Google Shape;88;p9">
            <a:extLst>
              <a:ext uri="{FF2B5EF4-FFF2-40B4-BE49-F238E27FC236}">
                <a16:creationId xmlns:a16="http://schemas.microsoft.com/office/drawing/2014/main" id="{0D5F1BAA-D2D8-A9A2-D3DA-AC597CB6D181}"/>
              </a:ext>
            </a:extLst>
          </p:cNvPr>
          <p:cNvSpPr txBox="1">
            <a:spLocks/>
          </p:cNvSpPr>
          <p:nvPr/>
        </p:nvSpPr>
        <p:spPr>
          <a:xfrm>
            <a:off x="6761699" y="2194172"/>
            <a:ext cx="2023467" cy="878752"/>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20650" indent="0">
              <a:lnSpc>
                <a:spcPct val="150000"/>
              </a:lnSpc>
              <a:spcBef>
                <a:spcPts val="800"/>
              </a:spcBef>
              <a:buSzPts val="1700"/>
              <a:buNone/>
            </a:pPr>
            <a:r>
              <a:rPr lang="en-US" altLang="ko-KR" sz="1800" b="1" dirty="0" err="1">
                <a:solidFill>
                  <a:srgbClr val="0070C0"/>
                </a:solidFill>
                <a:latin typeface="마루 부리 굵은" panose="020B0600000101010101" pitchFamily="50" charset="-127"/>
                <a:ea typeface="마루 부리 굵은" panose="020B0600000101010101" pitchFamily="50" charset="-127"/>
                <a:cs typeface="Arial"/>
                <a:sym typeface="Arial"/>
              </a:rPr>
              <a:t>mAP</a:t>
            </a:r>
            <a:r>
              <a:rPr lang="ko-KR" altLang="en-US" sz="1800" b="1" dirty="0">
                <a:solidFill>
                  <a:srgbClr val="0070C0"/>
                </a:solidFill>
                <a:latin typeface="마루 부리 굵은" panose="020B0600000101010101" pitchFamily="50" charset="-127"/>
                <a:ea typeface="마루 부리 굵은" panose="020B0600000101010101" pitchFamily="50" charset="-127"/>
                <a:cs typeface="Arial"/>
                <a:sym typeface="Arial"/>
              </a:rPr>
              <a:t> </a:t>
            </a:r>
            <a:r>
              <a:rPr lang="en-US" altLang="ko-KR" sz="1800" b="1" dirty="0">
                <a:solidFill>
                  <a:srgbClr val="0070C0"/>
                </a:solidFill>
                <a:latin typeface="마루 부리 굵은" panose="020B0600000101010101" pitchFamily="50" charset="-127"/>
                <a:ea typeface="마루 부리 굵은" panose="020B0600000101010101" pitchFamily="50" charset="-127"/>
                <a:cs typeface="Arial"/>
                <a:sym typeface="Arial"/>
              </a:rPr>
              <a:t>99%</a:t>
            </a:r>
            <a:endParaRPr lang="ko-KR" altLang="en-US" sz="1800" b="1" dirty="0">
              <a:solidFill>
                <a:srgbClr val="0070C0"/>
              </a:solidFill>
              <a:latin typeface="마루 부리 굵은" panose="020B0600000101010101" pitchFamily="50" charset="-127"/>
              <a:ea typeface="마루 부리 굵은" panose="020B0600000101010101" pitchFamily="50" charset="-127"/>
              <a:cs typeface="Arial"/>
              <a:sym typeface="Arial"/>
            </a:endParaRPr>
          </a:p>
        </p:txBody>
      </p:sp>
      <p:sp>
        <p:nvSpPr>
          <p:cNvPr id="6" name="Google Shape;76;p8">
            <a:extLst>
              <a:ext uri="{FF2B5EF4-FFF2-40B4-BE49-F238E27FC236}">
                <a16:creationId xmlns:a16="http://schemas.microsoft.com/office/drawing/2014/main" id="{31EB9B17-0933-72E7-1E67-81644A0F198B}"/>
              </a:ext>
            </a:extLst>
          </p:cNvPr>
          <p:cNvSpPr/>
          <p:nvPr/>
        </p:nvSpPr>
        <p:spPr>
          <a:xfrm>
            <a:off x="3010749" y="2233763"/>
            <a:ext cx="3567393" cy="605580"/>
          </a:xfrm>
          <a:prstGeom prst="rightArrow">
            <a:avLst>
              <a:gd name="adj1" fmla="val 50000"/>
              <a:gd name="adj2" fmla="val 50000"/>
            </a:avLst>
          </a:prstGeom>
          <a:solidFill>
            <a:srgbClr val="1A9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77;p8">
            <a:extLst>
              <a:ext uri="{FF2B5EF4-FFF2-40B4-BE49-F238E27FC236}">
                <a16:creationId xmlns:a16="http://schemas.microsoft.com/office/drawing/2014/main" id="{169B8488-0E64-A2A7-8A2D-91C46E847F8E}"/>
              </a:ext>
            </a:extLst>
          </p:cNvPr>
          <p:cNvSpPr txBox="1"/>
          <p:nvPr/>
        </p:nvSpPr>
        <p:spPr>
          <a:xfrm>
            <a:off x="1494572" y="1870018"/>
            <a:ext cx="1656356"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sz="1600" b="1" dirty="0">
                <a:latin typeface="마루 부리 굵은" panose="020B0600000101010101" pitchFamily="50" charset="-127"/>
                <a:ea typeface="마루 부리 굵은" panose="020B0600000101010101" pitchFamily="50" charset="-127"/>
              </a:rPr>
              <a:t>기존</a:t>
            </a:r>
            <a:endParaRPr sz="1600" b="1" dirty="0">
              <a:latin typeface="마루 부리 굵은" panose="020B0600000101010101" pitchFamily="50" charset="-127"/>
              <a:ea typeface="마루 부리 굵은" panose="020B0600000101010101" pitchFamily="50" charset="-127"/>
            </a:endParaRPr>
          </a:p>
        </p:txBody>
      </p:sp>
      <p:sp>
        <p:nvSpPr>
          <p:cNvPr id="8" name="Google Shape;88;p9">
            <a:extLst>
              <a:ext uri="{FF2B5EF4-FFF2-40B4-BE49-F238E27FC236}">
                <a16:creationId xmlns:a16="http://schemas.microsoft.com/office/drawing/2014/main" id="{CB12E83C-CCA4-AF29-A620-E8F73AD0D64F}"/>
              </a:ext>
            </a:extLst>
          </p:cNvPr>
          <p:cNvSpPr txBox="1">
            <a:spLocks/>
          </p:cNvSpPr>
          <p:nvPr/>
        </p:nvSpPr>
        <p:spPr>
          <a:xfrm>
            <a:off x="1088587" y="2194172"/>
            <a:ext cx="3065344" cy="1843926"/>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20650" indent="0">
              <a:lnSpc>
                <a:spcPct val="150000"/>
              </a:lnSpc>
              <a:spcBef>
                <a:spcPts val="800"/>
              </a:spcBef>
              <a:buSzPts val="1700"/>
              <a:buNone/>
            </a:pPr>
            <a:r>
              <a:rPr lang="en-US" altLang="ko-KR" sz="1800" b="1" dirty="0" err="1">
                <a:solidFill>
                  <a:srgbClr val="C00000"/>
                </a:solidFill>
                <a:latin typeface="마루 부리 굵은" panose="020B0600000101010101" pitchFamily="50" charset="-127"/>
                <a:ea typeface="마루 부리 굵은" panose="020B0600000101010101" pitchFamily="50" charset="-127"/>
                <a:cs typeface="Arial"/>
                <a:sym typeface="Arial"/>
              </a:rPr>
              <a:t>mAP</a:t>
            </a:r>
            <a:r>
              <a:rPr lang="ko-KR" altLang="en-US" sz="1800" b="1" dirty="0">
                <a:solidFill>
                  <a:srgbClr val="C00000"/>
                </a:solidFill>
                <a:latin typeface="마루 부리 굵은" panose="020B0600000101010101" pitchFamily="50" charset="-127"/>
                <a:ea typeface="마루 부리 굵은" panose="020B0600000101010101" pitchFamily="50" charset="-127"/>
                <a:cs typeface="Arial"/>
                <a:sym typeface="Arial"/>
              </a:rPr>
              <a:t> </a:t>
            </a:r>
            <a:r>
              <a:rPr lang="en-US" altLang="ko-KR" sz="1800" b="1" dirty="0">
                <a:solidFill>
                  <a:srgbClr val="C00000"/>
                </a:solidFill>
                <a:latin typeface="마루 부리 굵은" panose="020B0600000101010101" pitchFamily="50" charset="-127"/>
                <a:ea typeface="마루 부리 굵은" panose="020B0600000101010101" pitchFamily="50" charset="-127"/>
                <a:cs typeface="Arial"/>
                <a:sym typeface="Arial"/>
              </a:rPr>
              <a:t>20%</a:t>
            </a:r>
            <a:endParaRPr lang="ko-KR" altLang="en-US" sz="1800" b="1" dirty="0">
              <a:solidFill>
                <a:srgbClr val="C00000"/>
              </a:solidFill>
              <a:latin typeface="마루 부리 굵은" panose="020B0600000101010101" pitchFamily="50" charset="-127"/>
              <a:ea typeface="마루 부리 굵은" panose="020B0600000101010101" pitchFamily="50" charset="-127"/>
              <a:cs typeface="Arial"/>
              <a:sym typeface="Arial"/>
            </a:endParaRPr>
          </a:p>
        </p:txBody>
      </p:sp>
      <p:sp>
        <p:nvSpPr>
          <p:cNvPr id="9" name="Google Shape;77;p8">
            <a:extLst>
              <a:ext uri="{FF2B5EF4-FFF2-40B4-BE49-F238E27FC236}">
                <a16:creationId xmlns:a16="http://schemas.microsoft.com/office/drawing/2014/main" id="{3C8D2C81-85F9-B81D-E912-34A1342468BF}"/>
              </a:ext>
            </a:extLst>
          </p:cNvPr>
          <p:cNvSpPr txBox="1"/>
          <p:nvPr/>
        </p:nvSpPr>
        <p:spPr>
          <a:xfrm>
            <a:off x="7128810" y="1802906"/>
            <a:ext cx="1656356"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sz="1600" b="1" dirty="0">
                <a:latin typeface="마루 부리 굵은" panose="020B0600000101010101" pitchFamily="50" charset="-127"/>
                <a:ea typeface="마루 부리 굵은" panose="020B0600000101010101" pitchFamily="50" charset="-127"/>
              </a:rPr>
              <a:t>결과</a:t>
            </a:r>
            <a:endParaRPr sz="1600" b="1" dirty="0">
              <a:latin typeface="마루 부리 굵은" panose="020B0600000101010101" pitchFamily="50" charset="-127"/>
              <a:ea typeface="마루 부리 굵은" panose="020B0600000101010101" pitchFamily="50" charset="-127"/>
            </a:endParaRPr>
          </a:p>
        </p:txBody>
      </p:sp>
      <p:sp>
        <p:nvSpPr>
          <p:cNvPr id="11" name="Google Shape;612;p30">
            <a:extLst>
              <a:ext uri="{FF2B5EF4-FFF2-40B4-BE49-F238E27FC236}">
                <a16:creationId xmlns:a16="http://schemas.microsoft.com/office/drawing/2014/main" id="{10587853-7E4A-94A6-8243-69FC03685A27}"/>
              </a:ext>
            </a:extLst>
          </p:cNvPr>
          <p:cNvSpPr txBox="1"/>
          <p:nvPr/>
        </p:nvSpPr>
        <p:spPr>
          <a:xfrm>
            <a:off x="4192992" y="1766185"/>
            <a:ext cx="1040158"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Noto Sans KR" panose="020B0500000000000000" pitchFamily="34" charset="-127"/>
                <a:ea typeface="Noto Sans KR" panose="020B0500000000000000" pitchFamily="34" charset="-127"/>
              </a:rPr>
              <a:t>Yolov5</a:t>
            </a:r>
            <a:endParaRPr sz="2000" dirty="0">
              <a:latin typeface="Noto Sans KR" panose="020B0500000000000000" pitchFamily="34" charset="-127"/>
              <a:ea typeface="Noto Sans KR" panose="020B0500000000000000" pitchFamily="34" charset="-127"/>
            </a:endParaRPr>
          </a:p>
        </p:txBody>
      </p:sp>
    </p:spTree>
    <p:extLst>
      <p:ext uri="{BB962C8B-B14F-4D97-AF65-F5344CB8AC3E}">
        <p14:creationId xmlns:p14="http://schemas.microsoft.com/office/powerpoint/2010/main" val="3966381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7" name="Google Shape;747;p38"/>
          <p:cNvSpPr txBox="1">
            <a:spLocks noGrp="1"/>
          </p:cNvSpPr>
          <p:nvPr>
            <p:ph type="title"/>
          </p:nvPr>
        </p:nvSpPr>
        <p:spPr>
          <a:xfrm>
            <a:off x="2423489" y="1417866"/>
            <a:ext cx="4297017" cy="2307767"/>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Malgun Gothic"/>
              <a:buNone/>
            </a:pPr>
            <a:r>
              <a:rPr lang="en-US" sz="4400" dirty="0" err="1">
                <a:latin typeface="마루 부리 굵은" panose="020B0600000101010101" pitchFamily="50" charset="-127"/>
                <a:ea typeface="마루 부리 굵은" panose="020B0600000101010101" pitchFamily="50" charset="-127"/>
                <a:cs typeface="Nanum Gothic"/>
                <a:sym typeface="Nanum Gothic"/>
              </a:rPr>
              <a:t>감사합니다</a:t>
            </a:r>
            <a:r>
              <a:rPr lang="en-US" sz="4400" dirty="0">
                <a:latin typeface="마루 부리 굵은" panose="020B0600000101010101" pitchFamily="50" charset="-127"/>
                <a:ea typeface="마루 부리 굵은" panose="020B0600000101010101" pitchFamily="50" charset="-127"/>
                <a:cs typeface="Nanum Gothic"/>
                <a:sym typeface="Nanum Gothic"/>
              </a:rPr>
              <a:t>.</a:t>
            </a:r>
            <a:endParaRPr sz="4400" dirty="0">
              <a:latin typeface="마루 부리 굵은" panose="020B0600000101010101" pitchFamily="50" charset="-127"/>
              <a:ea typeface="마루 부리 굵은" panose="020B0600000101010101" pitchFamily="50" charset="-127"/>
              <a:cs typeface="Nanum Gothic"/>
              <a:sym typeface="Nanum Gothic"/>
            </a:endParaRPr>
          </a:p>
        </p:txBody>
      </p:sp>
      <p:sp>
        <p:nvSpPr>
          <p:cNvPr id="2" name="Google Shape;38;p4">
            <a:extLst>
              <a:ext uri="{FF2B5EF4-FFF2-40B4-BE49-F238E27FC236}">
                <a16:creationId xmlns:a16="http://schemas.microsoft.com/office/drawing/2014/main" id="{53A8A24E-E976-36B3-B13B-44576DA52344}"/>
              </a:ext>
            </a:extLst>
          </p:cNvPr>
          <p:cNvSpPr txBox="1"/>
          <p:nvPr/>
        </p:nvSpPr>
        <p:spPr>
          <a:xfrm>
            <a:off x="2126397" y="1868030"/>
            <a:ext cx="48912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1" dirty="0">
                <a:solidFill>
                  <a:schemeClr val="dk2"/>
                </a:solidFill>
                <a:latin typeface="Noto Sans KR" panose="020B0500000000000000" pitchFamily="34" charset="-127"/>
                <a:ea typeface="Noto Sans KR" panose="020B0500000000000000" pitchFamily="34" charset="-127"/>
              </a:rPr>
              <a:t>AICOSS </a:t>
            </a:r>
            <a:r>
              <a:rPr lang="en-US" sz="1100" b="1" i="0" u="none" strike="noStrike" cap="none" dirty="0">
                <a:solidFill>
                  <a:schemeClr val="dk2"/>
                </a:solidFill>
                <a:latin typeface="Noto Sans KR" panose="020B0500000000000000" pitchFamily="34" charset="-127"/>
                <a:ea typeface="Noto Sans KR" panose="020B0500000000000000" pitchFamily="34" charset="-127"/>
                <a:sym typeface="Arial"/>
              </a:rPr>
              <a:t>: </a:t>
            </a:r>
            <a:r>
              <a:rPr lang="en-US" sz="1100" b="1" dirty="0">
                <a:solidFill>
                  <a:schemeClr val="dk2"/>
                </a:solidFill>
                <a:latin typeface="Noto Sans KR" panose="020B0500000000000000" pitchFamily="34" charset="-127"/>
                <a:ea typeface="Noto Sans KR" panose="020B0500000000000000" pitchFamily="34" charset="-127"/>
              </a:rPr>
              <a:t>TEAM BITSO,  ECS LAB , FLASH 21</a:t>
            </a:r>
            <a:endParaRPr sz="1100" b="1" i="0" u="none" strike="noStrike" cap="none" dirty="0">
              <a:solidFill>
                <a:schemeClr val="dk2"/>
              </a:solidFill>
              <a:latin typeface="Noto Sans KR" panose="020B0500000000000000" pitchFamily="34" charset="-127"/>
              <a:ea typeface="Noto Sans KR" panose="020B0500000000000000" pitchFamily="34" charset="-127"/>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7"/>
          <p:cNvSpPr txBox="1">
            <a:spLocks noGrp="1"/>
          </p:cNvSpPr>
          <p:nvPr>
            <p:ph type="sldNum" idx="12"/>
          </p:nvPr>
        </p:nvSpPr>
        <p:spPr>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100"/>
              <a:buNone/>
            </a:pPr>
            <a:fld id="{00000000-1234-1234-1234-123412341234}" type="slidenum">
              <a:rPr lang="en-US"/>
              <a:t>4</a:t>
            </a:fld>
            <a:endParaRPr/>
          </a:p>
        </p:txBody>
      </p:sp>
      <p:sp>
        <p:nvSpPr>
          <p:cNvPr id="65" name="Google Shape;65;p7"/>
          <p:cNvSpPr txBox="1"/>
          <p:nvPr/>
        </p:nvSpPr>
        <p:spPr>
          <a:xfrm>
            <a:off x="1738800" y="1998371"/>
            <a:ext cx="5666400"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altLang="ko-KR" sz="4000" dirty="0">
                <a:solidFill>
                  <a:schemeClr val="tx1"/>
                </a:solidFill>
                <a:latin typeface="마루 부리 굵은" panose="020B0600000101010101" pitchFamily="50" charset="-127"/>
                <a:ea typeface="마루 부리 굵은" panose="020B0600000101010101" pitchFamily="50" charset="-127"/>
                <a:cs typeface="Arial"/>
                <a:sym typeface="Arial"/>
              </a:rPr>
              <a:t>01. </a:t>
            </a:r>
            <a:r>
              <a:rPr lang="ko-KR" altLang="en-US" sz="4000" dirty="0">
                <a:latin typeface="마루 부리 굵은" panose="020B0600000101010101" pitchFamily="50" charset="-127"/>
                <a:ea typeface="마루 부리 굵은" panose="020B0600000101010101" pitchFamily="50" charset="-127"/>
                <a:cs typeface="Arial"/>
                <a:sym typeface="Arial"/>
              </a:rPr>
              <a:t>문제 및 목표</a:t>
            </a:r>
            <a:endParaRPr sz="4000" b="0" i="0" u="none" strike="noStrike" cap="none" dirty="0">
              <a:solidFill>
                <a:schemeClr val="dk2"/>
              </a:solidFill>
              <a:latin typeface="마루 부리 굵은" panose="020B0600000101010101" pitchFamily="50" charset="-127"/>
              <a:ea typeface="마루 부리 굵은" panose="020B0600000101010101" pitchFamily="50" charset="-127"/>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grpSp>
        <p:nvGrpSpPr>
          <p:cNvPr id="8" name="그룹 7">
            <a:extLst>
              <a:ext uri="{FF2B5EF4-FFF2-40B4-BE49-F238E27FC236}">
                <a16:creationId xmlns:a16="http://schemas.microsoft.com/office/drawing/2014/main" id="{66B0B1FD-2E93-0457-CE43-0B393398DD86}"/>
              </a:ext>
            </a:extLst>
          </p:cNvPr>
          <p:cNvGrpSpPr/>
          <p:nvPr/>
        </p:nvGrpSpPr>
        <p:grpSpPr>
          <a:xfrm>
            <a:off x="1010845" y="1512283"/>
            <a:ext cx="2013855" cy="2769660"/>
            <a:chOff x="718049" y="1317036"/>
            <a:chExt cx="2407425" cy="3037584"/>
          </a:xfrm>
        </p:grpSpPr>
        <p:pic>
          <p:nvPicPr>
            <p:cNvPr id="73" name="Google Shape;73;p8"/>
            <p:cNvPicPr preferRelativeResize="0"/>
            <p:nvPr/>
          </p:nvPicPr>
          <p:blipFill rotWithShape="1">
            <a:blip r:embed="rId3">
              <a:alphaModFix/>
            </a:blip>
            <a:srcRect t="7205" b="14527"/>
            <a:stretch/>
          </p:blipFill>
          <p:spPr>
            <a:xfrm>
              <a:off x="718049" y="2586779"/>
              <a:ext cx="2407425" cy="1767841"/>
            </a:xfrm>
            <a:prstGeom prst="rect">
              <a:avLst/>
            </a:prstGeom>
            <a:noFill/>
            <a:ln>
              <a:noFill/>
            </a:ln>
          </p:spPr>
        </p:pic>
        <p:pic>
          <p:nvPicPr>
            <p:cNvPr id="74" name="Google Shape;74;p8"/>
            <p:cNvPicPr preferRelativeResize="0"/>
            <p:nvPr/>
          </p:nvPicPr>
          <p:blipFill rotWithShape="1">
            <a:blip r:embed="rId4">
              <a:alphaModFix/>
            </a:blip>
            <a:srcRect t="22123" b="2792"/>
            <a:stretch/>
          </p:blipFill>
          <p:spPr>
            <a:xfrm>
              <a:off x="718049" y="1317036"/>
              <a:ext cx="2407425" cy="1239685"/>
            </a:xfrm>
            <a:prstGeom prst="rect">
              <a:avLst/>
            </a:prstGeom>
            <a:noFill/>
            <a:ln>
              <a:noFill/>
            </a:ln>
          </p:spPr>
        </p:pic>
      </p:grpSp>
      <p:sp>
        <p:nvSpPr>
          <p:cNvPr id="76" name="Google Shape;76;p8"/>
          <p:cNvSpPr/>
          <p:nvPr/>
        </p:nvSpPr>
        <p:spPr>
          <a:xfrm>
            <a:off x="3505200" y="2561337"/>
            <a:ext cx="1066800" cy="605580"/>
          </a:xfrm>
          <a:prstGeom prst="rightArrow">
            <a:avLst>
              <a:gd name="adj1" fmla="val 50000"/>
              <a:gd name="adj2" fmla="val 50000"/>
            </a:avLst>
          </a:prstGeom>
          <a:solidFill>
            <a:srgbClr val="1A9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8"/>
          <p:cNvSpPr txBox="1"/>
          <p:nvPr/>
        </p:nvSpPr>
        <p:spPr>
          <a:xfrm>
            <a:off x="933563" y="1068740"/>
            <a:ext cx="1656356"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sz="1200" dirty="0">
                <a:latin typeface="Noto Sans KR" panose="020B0500000000000000" pitchFamily="34" charset="-127"/>
                <a:ea typeface="Noto Sans KR" panose="020B0500000000000000" pitchFamily="34" charset="-127"/>
              </a:rPr>
              <a:t>기존 방법</a:t>
            </a:r>
            <a:r>
              <a:rPr lang="en-US" altLang="ko-KR" sz="1200" dirty="0">
                <a:latin typeface="Noto Sans KR" panose="020B0500000000000000" pitchFamily="34" charset="-127"/>
                <a:ea typeface="Noto Sans KR" panose="020B0500000000000000" pitchFamily="34" charset="-127"/>
              </a:rPr>
              <a:t>: </a:t>
            </a:r>
            <a:r>
              <a:rPr lang="en-US" sz="1200" dirty="0">
                <a:latin typeface="Noto Sans KR" panose="020B0500000000000000" pitchFamily="34" charset="-127"/>
                <a:ea typeface="Noto Sans KR" panose="020B0500000000000000" pitchFamily="34" charset="-127"/>
              </a:rPr>
              <a:t>QR</a:t>
            </a:r>
            <a:r>
              <a:rPr lang="ko-KR" altLang="en-US" sz="1200" dirty="0">
                <a:latin typeface="Noto Sans KR" panose="020B0500000000000000" pitchFamily="34" charset="-127"/>
                <a:ea typeface="Noto Sans KR" panose="020B0500000000000000" pitchFamily="34" charset="-127"/>
              </a:rPr>
              <a:t> 인증</a:t>
            </a:r>
            <a:endParaRPr sz="1200" dirty="0">
              <a:latin typeface="Noto Sans KR" panose="020B0500000000000000" pitchFamily="34" charset="-127"/>
              <a:ea typeface="Noto Sans KR" panose="020B0500000000000000" pitchFamily="34" charset="-127"/>
            </a:endParaRPr>
          </a:p>
        </p:txBody>
      </p:sp>
      <p:grpSp>
        <p:nvGrpSpPr>
          <p:cNvPr id="7" name="그룹 6">
            <a:extLst>
              <a:ext uri="{FF2B5EF4-FFF2-40B4-BE49-F238E27FC236}">
                <a16:creationId xmlns:a16="http://schemas.microsoft.com/office/drawing/2014/main" id="{60F519F2-247A-41D9-27DD-8B3A9608C638}"/>
              </a:ext>
            </a:extLst>
          </p:cNvPr>
          <p:cNvGrpSpPr/>
          <p:nvPr/>
        </p:nvGrpSpPr>
        <p:grpSpPr>
          <a:xfrm>
            <a:off x="4941262" y="1409713"/>
            <a:ext cx="3861602" cy="2908829"/>
            <a:chOff x="4657036" y="1116936"/>
            <a:chExt cx="3491432" cy="2258700"/>
          </a:xfrm>
        </p:grpSpPr>
        <p:pic>
          <p:nvPicPr>
            <p:cNvPr id="75" name="Google Shape;75;p8"/>
            <p:cNvPicPr preferRelativeResize="0"/>
            <p:nvPr/>
          </p:nvPicPr>
          <p:blipFill rotWithShape="1">
            <a:blip r:embed="rId5">
              <a:alphaModFix/>
            </a:blip>
            <a:srcRect r="59040"/>
            <a:stretch/>
          </p:blipFill>
          <p:spPr>
            <a:xfrm>
              <a:off x="4657036" y="1116936"/>
              <a:ext cx="1745716" cy="2258700"/>
            </a:xfrm>
            <a:prstGeom prst="rect">
              <a:avLst/>
            </a:prstGeom>
            <a:noFill/>
            <a:ln>
              <a:noFill/>
            </a:ln>
          </p:spPr>
        </p:pic>
        <p:pic>
          <p:nvPicPr>
            <p:cNvPr id="6" name="Google Shape;75;p8">
              <a:extLst>
                <a:ext uri="{FF2B5EF4-FFF2-40B4-BE49-F238E27FC236}">
                  <a16:creationId xmlns:a16="http://schemas.microsoft.com/office/drawing/2014/main" id="{959E9A87-846C-E318-344C-2AFA2E5F5405}"/>
                </a:ext>
              </a:extLst>
            </p:cNvPr>
            <p:cNvPicPr preferRelativeResize="0"/>
            <p:nvPr/>
          </p:nvPicPr>
          <p:blipFill rotWithShape="1">
            <a:blip r:embed="rId5">
              <a:alphaModFix/>
            </a:blip>
            <a:srcRect l="53607"/>
            <a:stretch/>
          </p:blipFill>
          <p:spPr>
            <a:xfrm>
              <a:off x="6402752" y="1116936"/>
              <a:ext cx="1745716" cy="2258700"/>
            </a:xfrm>
            <a:prstGeom prst="rect">
              <a:avLst/>
            </a:prstGeom>
            <a:noFill/>
            <a:ln>
              <a:noFill/>
            </a:ln>
          </p:spPr>
        </p:pic>
      </p:grpSp>
      <p:cxnSp>
        <p:nvCxnSpPr>
          <p:cNvPr id="10" name="Google Shape;43;p2">
            <a:extLst>
              <a:ext uri="{FF2B5EF4-FFF2-40B4-BE49-F238E27FC236}">
                <a16:creationId xmlns:a16="http://schemas.microsoft.com/office/drawing/2014/main" id="{FEBCF1B4-CE2B-EAF0-AD17-BEE3626C0F23}"/>
              </a:ext>
            </a:extLst>
          </p:cNvPr>
          <p:cNvCxnSpPr>
            <a:cxnSpLocks/>
          </p:cNvCxnSpPr>
          <p:nvPr/>
        </p:nvCxnSpPr>
        <p:spPr>
          <a:xfrm>
            <a:off x="2986587" y="481412"/>
            <a:ext cx="4291510" cy="0"/>
          </a:xfrm>
          <a:prstGeom prst="straightConnector1">
            <a:avLst/>
          </a:prstGeom>
          <a:noFill/>
          <a:ln w="38100" cap="flat" cmpd="sng">
            <a:solidFill>
              <a:schemeClr val="dk1"/>
            </a:solidFill>
            <a:prstDash val="solid"/>
            <a:round/>
            <a:headEnd type="none" w="sm" len="sm"/>
            <a:tailEnd type="none" w="sm" len="sm"/>
          </a:ln>
        </p:spPr>
      </p:cxnSp>
      <p:sp>
        <p:nvSpPr>
          <p:cNvPr id="11" name="Google Shape;65;p7">
            <a:extLst>
              <a:ext uri="{FF2B5EF4-FFF2-40B4-BE49-F238E27FC236}">
                <a16:creationId xmlns:a16="http://schemas.microsoft.com/office/drawing/2014/main" id="{9528FCEF-6206-F73A-F614-A2266FBA9BCF}"/>
              </a:ext>
            </a:extLst>
          </p:cNvPr>
          <p:cNvSpPr txBox="1"/>
          <p:nvPr/>
        </p:nvSpPr>
        <p:spPr>
          <a:xfrm>
            <a:off x="623770" y="345535"/>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01. </a:t>
            </a:r>
            <a:r>
              <a:rPr lang="ko-KR" altLang="en-US" sz="1600" dirty="0">
                <a:solidFill>
                  <a:schemeClr val="bg2"/>
                </a:solidFill>
                <a:latin typeface="마루 부리 굵은" panose="020B0600000101010101" pitchFamily="50" charset="-127"/>
                <a:ea typeface="마루 부리 굵은" panose="020B0600000101010101" pitchFamily="50" charset="-127"/>
              </a:rPr>
              <a:t>문제</a:t>
            </a:r>
            <a:r>
              <a:rPr lang="ko-KR" altLang="en-US" sz="1600" dirty="0">
                <a:solidFill>
                  <a:schemeClr val="tx1"/>
                </a:solidFill>
                <a:latin typeface="마루 부리 굵은" panose="020B0600000101010101" pitchFamily="50" charset="-127"/>
                <a:ea typeface="마루 부리 굵은" panose="020B0600000101010101" pitchFamily="50" charset="-127"/>
              </a:rPr>
              <a:t> </a:t>
            </a:r>
            <a:r>
              <a:rPr lang="ko-KR" altLang="en-US" sz="1600" dirty="0">
                <a:latin typeface="마루 부리 굵은" panose="020B0600000101010101" pitchFamily="50" charset="-127"/>
                <a:ea typeface="마루 부리 굵은" panose="020B0600000101010101" pitchFamily="50" charset="-127"/>
                <a:cs typeface="Arial"/>
                <a:sym typeface="Arial"/>
              </a:rPr>
              <a:t>및 목표</a:t>
            </a:r>
            <a:endParaRPr sz="1600" b="0" i="0" u="none" strike="noStrike" cap="none" dirty="0">
              <a:solidFill>
                <a:schemeClr val="dk2"/>
              </a:solidFill>
              <a:latin typeface="마루 부리 굵은" panose="020B0600000101010101" pitchFamily="50" charset="-127"/>
              <a:ea typeface="마루 부리 굵은" panose="020B0600000101010101" pitchFamily="50" charset="-127"/>
              <a:sym typeface="Arial"/>
            </a:endParaRPr>
          </a:p>
        </p:txBody>
      </p:sp>
      <p:sp>
        <p:nvSpPr>
          <p:cNvPr id="2" name="Google Shape;77;p8">
            <a:extLst>
              <a:ext uri="{FF2B5EF4-FFF2-40B4-BE49-F238E27FC236}">
                <a16:creationId xmlns:a16="http://schemas.microsoft.com/office/drawing/2014/main" id="{8CD11DA7-BB30-86F8-9B56-FBAC66B4BF9B}"/>
              </a:ext>
            </a:extLst>
          </p:cNvPr>
          <p:cNvSpPr txBox="1"/>
          <p:nvPr/>
        </p:nvSpPr>
        <p:spPr>
          <a:xfrm>
            <a:off x="6350870" y="1034710"/>
            <a:ext cx="1656356"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sz="1200" dirty="0">
                <a:latin typeface="Noto Sans KR" panose="020B0500000000000000" pitchFamily="34" charset="-127"/>
                <a:ea typeface="Noto Sans KR" panose="020B0500000000000000" pitchFamily="34" charset="-127"/>
              </a:rPr>
              <a:t>사진 인증</a:t>
            </a:r>
            <a:endParaRPr sz="1200" dirty="0">
              <a:latin typeface="Noto Sans KR" panose="020B0500000000000000" pitchFamily="34" charset="-127"/>
              <a:ea typeface="Noto Sans KR" panose="020B0500000000000000" pitchFamily="34" charset="-12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101" name="Google Shape;101;p10"/>
          <p:cNvPicPr preferRelativeResize="0"/>
          <p:nvPr/>
        </p:nvPicPr>
        <p:blipFill>
          <a:blip r:embed="rId3">
            <a:alphaModFix/>
          </a:blip>
          <a:stretch>
            <a:fillRect/>
          </a:stretch>
        </p:blipFill>
        <p:spPr>
          <a:xfrm>
            <a:off x="5633582" y="2305185"/>
            <a:ext cx="1738446" cy="2011585"/>
          </a:xfrm>
          <a:prstGeom prst="rect">
            <a:avLst/>
          </a:prstGeom>
          <a:noFill/>
          <a:ln>
            <a:noFill/>
          </a:ln>
        </p:spPr>
      </p:pic>
      <p:grpSp>
        <p:nvGrpSpPr>
          <p:cNvPr id="5" name="그룹 4">
            <a:extLst>
              <a:ext uri="{FF2B5EF4-FFF2-40B4-BE49-F238E27FC236}">
                <a16:creationId xmlns:a16="http://schemas.microsoft.com/office/drawing/2014/main" id="{CC0567B5-EEE9-01D0-DC6F-A0CB5369FEE5}"/>
              </a:ext>
            </a:extLst>
          </p:cNvPr>
          <p:cNvGrpSpPr/>
          <p:nvPr/>
        </p:nvGrpSpPr>
        <p:grpSpPr>
          <a:xfrm>
            <a:off x="796970" y="1410663"/>
            <a:ext cx="4328951" cy="2870791"/>
            <a:chOff x="713150" y="1268049"/>
            <a:chExt cx="4328951" cy="2870791"/>
          </a:xfrm>
        </p:grpSpPr>
        <p:pic>
          <p:nvPicPr>
            <p:cNvPr id="96" name="Google Shape;96;p10"/>
            <p:cNvPicPr preferRelativeResize="0"/>
            <p:nvPr/>
          </p:nvPicPr>
          <p:blipFill>
            <a:blip r:embed="rId4">
              <a:alphaModFix/>
            </a:blip>
            <a:stretch>
              <a:fillRect/>
            </a:stretch>
          </p:blipFill>
          <p:spPr>
            <a:xfrm>
              <a:off x="713150" y="1268050"/>
              <a:ext cx="1409725" cy="1409725"/>
            </a:xfrm>
            <a:prstGeom prst="rect">
              <a:avLst/>
            </a:prstGeom>
            <a:noFill/>
            <a:ln>
              <a:noFill/>
            </a:ln>
          </p:spPr>
        </p:pic>
        <p:pic>
          <p:nvPicPr>
            <p:cNvPr id="97" name="Google Shape;97;p10"/>
            <p:cNvPicPr preferRelativeResize="0"/>
            <p:nvPr/>
          </p:nvPicPr>
          <p:blipFill>
            <a:blip r:embed="rId5">
              <a:alphaModFix/>
            </a:blip>
            <a:stretch>
              <a:fillRect/>
            </a:stretch>
          </p:blipFill>
          <p:spPr>
            <a:xfrm>
              <a:off x="3634739" y="2729114"/>
              <a:ext cx="1407361" cy="1409725"/>
            </a:xfrm>
            <a:prstGeom prst="rect">
              <a:avLst/>
            </a:prstGeom>
            <a:noFill/>
            <a:ln>
              <a:noFill/>
            </a:ln>
          </p:spPr>
        </p:pic>
        <p:pic>
          <p:nvPicPr>
            <p:cNvPr id="98" name="Google Shape;98;p10"/>
            <p:cNvPicPr preferRelativeResize="0"/>
            <p:nvPr/>
          </p:nvPicPr>
          <p:blipFill>
            <a:blip r:embed="rId6">
              <a:alphaModFix/>
            </a:blip>
            <a:stretch>
              <a:fillRect/>
            </a:stretch>
          </p:blipFill>
          <p:spPr>
            <a:xfrm>
              <a:off x="3632376" y="1268049"/>
              <a:ext cx="1409725" cy="1409725"/>
            </a:xfrm>
            <a:prstGeom prst="rect">
              <a:avLst/>
            </a:prstGeom>
            <a:noFill/>
            <a:ln>
              <a:noFill/>
            </a:ln>
          </p:spPr>
        </p:pic>
        <p:pic>
          <p:nvPicPr>
            <p:cNvPr id="99" name="Google Shape;99;p10"/>
            <p:cNvPicPr preferRelativeResize="0"/>
            <p:nvPr/>
          </p:nvPicPr>
          <p:blipFill>
            <a:blip r:embed="rId7">
              <a:alphaModFix/>
            </a:blip>
            <a:stretch>
              <a:fillRect/>
            </a:stretch>
          </p:blipFill>
          <p:spPr>
            <a:xfrm>
              <a:off x="713150" y="2729115"/>
              <a:ext cx="1409725" cy="1409725"/>
            </a:xfrm>
            <a:prstGeom prst="rect">
              <a:avLst/>
            </a:prstGeom>
            <a:noFill/>
            <a:ln>
              <a:noFill/>
            </a:ln>
          </p:spPr>
        </p:pic>
        <p:pic>
          <p:nvPicPr>
            <p:cNvPr id="100" name="Google Shape;100;p10"/>
            <p:cNvPicPr preferRelativeResize="0"/>
            <p:nvPr/>
          </p:nvPicPr>
          <p:blipFill>
            <a:blip r:embed="rId8">
              <a:alphaModFix/>
            </a:blip>
            <a:stretch>
              <a:fillRect/>
            </a:stretch>
          </p:blipFill>
          <p:spPr>
            <a:xfrm>
              <a:off x="2172763" y="2729115"/>
              <a:ext cx="1407360" cy="1409725"/>
            </a:xfrm>
            <a:prstGeom prst="rect">
              <a:avLst/>
            </a:prstGeom>
            <a:noFill/>
            <a:ln>
              <a:noFill/>
            </a:ln>
          </p:spPr>
        </p:pic>
        <p:pic>
          <p:nvPicPr>
            <p:cNvPr id="102" name="Google Shape;102;p10"/>
            <p:cNvPicPr preferRelativeResize="0"/>
            <p:nvPr/>
          </p:nvPicPr>
          <p:blipFill>
            <a:blip r:embed="rId9">
              <a:alphaModFix/>
            </a:blip>
            <a:stretch>
              <a:fillRect/>
            </a:stretch>
          </p:blipFill>
          <p:spPr>
            <a:xfrm>
              <a:off x="2172763" y="1268049"/>
              <a:ext cx="1409725" cy="1409725"/>
            </a:xfrm>
            <a:prstGeom prst="rect">
              <a:avLst/>
            </a:prstGeom>
            <a:noFill/>
            <a:ln>
              <a:noFill/>
            </a:ln>
          </p:spPr>
        </p:pic>
      </p:grpSp>
      <p:sp>
        <p:nvSpPr>
          <p:cNvPr id="6" name="Google Shape;94;p10">
            <a:extLst>
              <a:ext uri="{FF2B5EF4-FFF2-40B4-BE49-F238E27FC236}">
                <a16:creationId xmlns:a16="http://schemas.microsoft.com/office/drawing/2014/main" id="{D65B6E28-2718-3C63-990D-280811A8CD37}"/>
              </a:ext>
            </a:extLst>
          </p:cNvPr>
          <p:cNvSpPr txBox="1">
            <a:spLocks/>
          </p:cNvSpPr>
          <p:nvPr/>
        </p:nvSpPr>
        <p:spPr>
          <a:xfrm>
            <a:off x="5300390" y="1328432"/>
            <a:ext cx="3957910" cy="67624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Lato"/>
              <a:buChar char="●"/>
              <a:defRPr sz="1300" b="0" i="0" u="none" strike="noStrike" cap="none">
                <a:solidFill>
                  <a:schemeClr val="accent1"/>
                </a:solidFill>
                <a:latin typeface="Lato"/>
                <a:ea typeface="Lato"/>
                <a:cs typeface="Lato"/>
                <a:sym typeface="Lato"/>
              </a:defRPr>
            </a:lvl1pPr>
            <a:lvl2pPr marL="914400" marR="0" lvl="1" indent="-317500"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2pPr>
            <a:lvl3pPr marL="1371600" marR="0" lvl="2" indent="-317500"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3pPr>
            <a:lvl4pPr marL="1828800" marR="0" lvl="3" indent="-317500"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4pPr>
            <a:lvl5pPr marL="2286000" marR="0" lvl="4" indent="-317500"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5pPr>
            <a:lvl6pPr marL="2743200" marR="0" lvl="5" indent="-317500"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6pPr>
            <a:lvl7pPr marL="3200400" marR="0" lvl="6" indent="-317500"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7pPr>
            <a:lvl8pPr marL="3657600" marR="0" lvl="7" indent="-317500"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8pPr>
            <a:lvl9pPr marL="4114800" marR="0" lvl="8" indent="-317500" algn="l" rtl="0">
              <a:lnSpc>
                <a:spcPct val="90000"/>
              </a:lnSpc>
              <a:spcBef>
                <a:spcPts val="1200"/>
              </a:spcBef>
              <a:spcAft>
                <a:spcPts val="1200"/>
              </a:spcAft>
              <a:buClr>
                <a:schemeClr val="dk1"/>
              </a:buClr>
              <a:buSzPts val="1400"/>
              <a:buFont typeface="Lato"/>
              <a:buChar char="■"/>
              <a:defRPr sz="1100" b="0" i="0" u="none" strike="noStrike" cap="none">
                <a:solidFill>
                  <a:schemeClr val="accent1"/>
                </a:solidFill>
                <a:latin typeface="Lato"/>
                <a:ea typeface="Lato"/>
                <a:cs typeface="Lato"/>
                <a:sym typeface="Lato"/>
              </a:defRPr>
            </a:lvl9pPr>
          </a:lstStyle>
          <a:p>
            <a:pPr marL="0" indent="0">
              <a:lnSpc>
                <a:spcPct val="100000"/>
              </a:lnSpc>
              <a:buNone/>
            </a:pPr>
            <a:r>
              <a:rPr lang="ko-KR" altLang="en-US" sz="1100" dirty="0">
                <a:latin typeface="Noto Sans KR" panose="020B0500000000000000" pitchFamily="34" charset="-127"/>
                <a:ea typeface="Noto Sans KR" panose="020B0500000000000000" pitchFamily="34" charset="-127"/>
                <a:cs typeface="Arial"/>
                <a:sym typeface="Arial"/>
              </a:rPr>
              <a:t>◀ 기존 </a:t>
            </a:r>
            <a:r>
              <a:rPr lang="en-US" altLang="ko-KR" sz="1100" dirty="0">
                <a:latin typeface="Noto Sans KR" panose="020B0500000000000000" pitchFamily="34" charset="-127"/>
                <a:ea typeface="Noto Sans KR" panose="020B0500000000000000" pitchFamily="34" charset="-127"/>
                <a:cs typeface="Arial"/>
                <a:sym typeface="Arial"/>
              </a:rPr>
              <a:t>yolov5 </a:t>
            </a:r>
            <a:r>
              <a:rPr lang="ko-KR" altLang="en-US" sz="1100" dirty="0">
                <a:latin typeface="Noto Sans KR" panose="020B0500000000000000" pitchFamily="34" charset="-127"/>
                <a:ea typeface="Noto Sans KR" panose="020B0500000000000000" pitchFamily="34" charset="-127"/>
                <a:cs typeface="Arial"/>
                <a:sym typeface="Arial"/>
              </a:rPr>
              <a:t>모델</a:t>
            </a:r>
            <a:endParaRPr lang="en-US" altLang="ko-KR" sz="1100" dirty="0">
              <a:latin typeface="Noto Sans KR" panose="020B0500000000000000" pitchFamily="34" charset="-127"/>
              <a:ea typeface="Noto Sans KR" panose="020B0500000000000000" pitchFamily="34" charset="-127"/>
              <a:cs typeface="Arial"/>
              <a:sym typeface="Arial"/>
            </a:endParaRPr>
          </a:p>
          <a:p>
            <a:pPr marL="0" indent="0">
              <a:lnSpc>
                <a:spcPct val="100000"/>
              </a:lnSpc>
              <a:buNone/>
            </a:pPr>
            <a:r>
              <a:rPr lang="ko-KR" altLang="en-US" sz="900" dirty="0">
                <a:latin typeface="Noto Sans KR" panose="020B0500000000000000" pitchFamily="34" charset="-127"/>
                <a:ea typeface="Noto Sans KR" panose="020B0500000000000000" pitchFamily="34" charset="-127"/>
                <a:cs typeface="Arial"/>
                <a:sym typeface="Arial"/>
              </a:rPr>
              <a:t>     </a:t>
            </a:r>
            <a:r>
              <a:rPr lang="en-US" altLang="ko-KR" sz="900" dirty="0">
                <a:latin typeface="Noto Sans KR" panose="020B0500000000000000" pitchFamily="34" charset="-127"/>
                <a:ea typeface="Noto Sans KR" panose="020B0500000000000000" pitchFamily="34" charset="-127"/>
                <a:cs typeface="Arial"/>
                <a:sym typeface="Arial"/>
              </a:rPr>
              <a:t>6</a:t>
            </a:r>
            <a:r>
              <a:rPr lang="ko-KR" altLang="en-US" sz="900" dirty="0">
                <a:latin typeface="Noto Sans KR" panose="020B0500000000000000" pitchFamily="34" charset="-127"/>
                <a:ea typeface="Noto Sans KR" panose="020B0500000000000000" pitchFamily="34" charset="-127"/>
                <a:cs typeface="Arial"/>
                <a:sym typeface="Arial"/>
              </a:rPr>
              <a:t>개의 클래스</a:t>
            </a:r>
            <a:r>
              <a:rPr lang="en-US" altLang="ko-KR" sz="900" dirty="0">
                <a:latin typeface="Noto Sans KR" panose="020B0500000000000000" pitchFamily="34" charset="-127"/>
                <a:ea typeface="Noto Sans KR" panose="020B0500000000000000" pitchFamily="34" charset="-127"/>
                <a:cs typeface="Arial"/>
                <a:sym typeface="Arial"/>
              </a:rPr>
              <a:t>: </a:t>
            </a:r>
            <a:r>
              <a:rPr lang="ko-KR" altLang="en-US" sz="900" dirty="0">
                <a:latin typeface="Noto Sans KR" panose="020B0500000000000000" pitchFamily="34" charset="-127"/>
                <a:ea typeface="Noto Sans KR" panose="020B0500000000000000" pitchFamily="34" charset="-127"/>
                <a:cs typeface="Arial"/>
                <a:sym typeface="Arial"/>
              </a:rPr>
              <a:t>백호관</a:t>
            </a:r>
            <a:r>
              <a:rPr lang="en-US" altLang="ko-KR" sz="900" dirty="0">
                <a:latin typeface="Noto Sans KR" panose="020B0500000000000000" pitchFamily="34" charset="-127"/>
                <a:ea typeface="Noto Sans KR" panose="020B0500000000000000" pitchFamily="34" charset="-127"/>
                <a:cs typeface="Arial"/>
                <a:sym typeface="Arial"/>
              </a:rPr>
              <a:t>, </a:t>
            </a:r>
            <a:r>
              <a:rPr lang="ko-KR" altLang="en-US" sz="900" dirty="0">
                <a:latin typeface="Noto Sans KR" panose="020B0500000000000000" pitchFamily="34" charset="-127"/>
                <a:ea typeface="Noto Sans KR" panose="020B0500000000000000" pitchFamily="34" charset="-127"/>
                <a:cs typeface="Arial"/>
                <a:sym typeface="Arial"/>
              </a:rPr>
              <a:t>정문</a:t>
            </a:r>
            <a:r>
              <a:rPr lang="en-US" altLang="ko-KR" sz="900" dirty="0">
                <a:latin typeface="Noto Sans KR" panose="020B0500000000000000" pitchFamily="34" charset="-127"/>
                <a:ea typeface="Noto Sans KR" panose="020B0500000000000000" pitchFamily="34" charset="-127"/>
                <a:cs typeface="Arial"/>
                <a:sym typeface="Arial"/>
              </a:rPr>
              <a:t>, </a:t>
            </a:r>
            <a:r>
              <a:rPr lang="ko-KR" altLang="en-US" sz="900" dirty="0">
                <a:latin typeface="Noto Sans KR" panose="020B0500000000000000" pitchFamily="34" charset="-127"/>
                <a:ea typeface="Noto Sans KR" panose="020B0500000000000000" pitchFamily="34" charset="-127"/>
                <a:cs typeface="Arial"/>
                <a:sym typeface="Arial"/>
              </a:rPr>
              <a:t>공대 </a:t>
            </a:r>
            <a:r>
              <a:rPr lang="en-US" altLang="ko-KR" sz="900" dirty="0">
                <a:latin typeface="Noto Sans KR" panose="020B0500000000000000" pitchFamily="34" charset="-127"/>
                <a:ea typeface="Noto Sans KR" panose="020B0500000000000000" pitchFamily="34" charset="-127"/>
                <a:cs typeface="Arial"/>
                <a:sym typeface="Arial"/>
              </a:rPr>
              <a:t>9</a:t>
            </a:r>
            <a:r>
              <a:rPr lang="ko-KR" altLang="en-US" sz="900" dirty="0">
                <a:latin typeface="Noto Sans KR" panose="020B0500000000000000" pitchFamily="34" charset="-127"/>
                <a:ea typeface="Noto Sans KR" panose="020B0500000000000000" pitchFamily="34" charset="-127"/>
                <a:cs typeface="Arial"/>
                <a:sym typeface="Arial"/>
              </a:rPr>
              <a:t>호관</a:t>
            </a:r>
            <a:r>
              <a:rPr lang="en-US" altLang="ko-KR" sz="900" dirty="0">
                <a:latin typeface="Noto Sans KR" panose="020B0500000000000000" pitchFamily="34" charset="-127"/>
                <a:ea typeface="Noto Sans KR" panose="020B0500000000000000" pitchFamily="34" charset="-127"/>
                <a:cs typeface="Arial"/>
                <a:sym typeface="Arial"/>
              </a:rPr>
              <a:t>, </a:t>
            </a:r>
            <a:r>
              <a:rPr lang="ko-KR" altLang="en-US" sz="900" dirty="0">
                <a:latin typeface="Noto Sans KR" panose="020B0500000000000000" pitchFamily="34" charset="-127"/>
                <a:ea typeface="Noto Sans KR" panose="020B0500000000000000" pitchFamily="34" charset="-127"/>
                <a:cs typeface="Arial"/>
                <a:sym typeface="Arial"/>
              </a:rPr>
              <a:t>테크노문</a:t>
            </a:r>
            <a:r>
              <a:rPr lang="en-US" altLang="ko-KR" sz="900" dirty="0">
                <a:latin typeface="Noto Sans KR" panose="020B0500000000000000" pitchFamily="34" charset="-127"/>
                <a:ea typeface="Noto Sans KR" panose="020B0500000000000000" pitchFamily="34" charset="-127"/>
                <a:cs typeface="Arial"/>
                <a:sym typeface="Arial"/>
              </a:rPr>
              <a:t>, 3</a:t>
            </a:r>
            <a:r>
              <a:rPr lang="ko-KR" altLang="en-US" sz="900" dirty="0">
                <a:latin typeface="Noto Sans KR" panose="020B0500000000000000" pitchFamily="34" charset="-127"/>
                <a:ea typeface="Noto Sans KR" panose="020B0500000000000000" pitchFamily="34" charset="-127"/>
                <a:cs typeface="Arial"/>
                <a:sym typeface="Arial"/>
              </a:rPr>
              <a:t>층 석탑</a:t>
            </a:r>
            <a:r>
              <a:rPr lang="en-US" altLang="ko-KR" sz="900" dirty="0">
                <a:latin typeface="Noto Sans KR" panose="020B0500000000000000" pitchFamily="34" charset="-127"/>
                <a:ea typeface="Noto Sans KR" panose="020B0500000000000000" pitchFamily="34" charset="-127"/>
                <a:cs typeface="Arial"/>
                <a:sym typeface="Arial"/>
              </a:rPr>
              <a:t>, </a:t>
            </a:r>
            <a:r>
              <a:rPr lang="ko-KR" altLang="en-US" sz="900" dirty="0">
                <a:latin typeface="Noto Sans KR" panose="020B0500000000000000" pitchFamily="34" charset="-127"/>
                <a:ea typeface="Noto Sans KR" panose="020B0500000000000000" pitchFamily="34" charset="-127"/>
                <a:cs typeface="Arial"/>
                <a:sym typeface="Arial"/>
              </a:rPr>
              <a:t>북문</a:t>
            </a:r>
          </a:p>
        </p:txBody>
      </p:sp>
      <p:sp>
        <p:nvSpPr>
          <p:cNvPr id="94" name="Google Shape;94;p10"/>
          <p:cNvSpPr txBox="1">
            <a:spLocks noGrp="1"/>
          </p:cNvSpPr>
          <p:nvPr>
            <p:ph type="body" idx="1"/>
          </p:nvPr>
        </p:nvSpPr>
        <p:spPr>
          <a:xfrm>
            <a:off x="7401744" y="3895963"/>
            <a:ext cx="1464380" cy="38549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US" sz="1200" dirty="0">
                <a:latin typeface="Noto Sans KR" panose="020B0500000000000000" pitchFamily="34" charset="-127"/>
                <a:ea typeface="Noto Sans KR" panose="020B0500000000000000" pitchFamily="34" charset="-127"/>
                <a:cs typeface="Arial"/>
                <a:sym typeface="Arial"/>
              </a:rPr>
              <a:t>: </a:t>
            </a:r>
            <a:r>
              <a:rPr lang="en-US" sz="1200" dirty="0" err="1">
                <a:latin typeface="Noto Sans KR" panose="020B0500000000000000" pitchFamily="34" charset="-127"/>
                <a:ea typeface="Noto Sans KR" panose="020B0500000000000000" pitchFamily="34" charset="-127"/>
                <a:cs typeface="Arial"/>
                <a:sym typeface="Arial"/>
              </a:rPr>
              <a:t>mAP</a:t>
            </a:r>
            <a:r>
              <a:rPr lang="en-US" sz="1200" dirty="0">
                <a:latin typeface="Noto Sans KR" panose="020B0500000000000000" pitchFamily="34" charset="-127"/>
                <a:ea typeface="Noto Sans KR" panose="020B0500000000000000" pitchFamily="34" charset="-127"/>
                <a:cs typeface="Arial"/>
                <a:sym typeface="Arial"/>
              </a:rPr>
              <a:t> 99</a:t>
            </a:r>
            <a:r>
              <a:rPr lang="en-US" altLang="ko-KR" sz="1200" dirty="0">
                <a:latin typeface="Noto Sans KR" panose="020B0500000000000000" pitchFamily="34" charset="-127"/>
                <a:ea typeface="Noto Sans KR" panose="020B0500000000000000" pitchFamily="34" charset="-127"/>
                <a:cs typeface="Arial"/>
                <a:sym typeface="Arial"/>
              </a:rPr>
              <a:t>.5%</a:t>
            </a:r>
            <a:r>
              <a:rPr lang="en-US" sz="1200" dirty="0">
                <a:latin typeface="Noto Sans KR" panose="020B0500000000000000" pitchFamily="34" charset="-127"/>
                <a:ea typeface="Noto Sans KR" panose="020B0500000000000000" pitchFamily="34" charset="-127"/>
                <a:cs typeface="Arial"/>
                <a:sym typeface="Arial"/>
              </a:rPr>
              <a:t> </a:t>
            </a:r>
            <a:endParaRPr sz="1200" dirty="0">
              <a:latin typeface="Noto Sans KR" panose="020B0500000000000000" pitchFamily="34" charset="-127"/>
              <a:ea typeface="Noto Sans KR" panose="020B0500000000000000" pitchFamily="34" charset="-127"/>
              <a:cs typeface="Arial"/>
              <a:sym typeface="Arial"/>
            </a:endParaRPr>
          </a:p>
        </p:txBody>
      </p:sp>
      <p:cxnSp>
        <p:nvCxnSpPr>
          <p:cNvPr id="8" name="Google Shape;43;p2">
            <a:extLst>
              <a:ext uri="{FF2B5EF4-FFF2-40B4-BE49-F238E27FC236}">
                <a16:creationId xmlns:a16="http://schemas.microsoft.com/office/drawing/2014/main" id="{2135EF09-81EB-894C-D88A-4E927CEA4ED5}"/>
              </a:ext>
            </a:extLst>
          </p:cNvPr>
          <p:cNvCxnSpPr>
            <a:cxnSpLocks/>
          </p:cNvCxnSpPr>
          <p:nvPr/>
        </p:nvCxnSpPr>
        <p:spPr>
          <a:xfrm>
            <a:off x="2986587" y="481412"/>
            <a:ext cx="4291510" cy="0"/>
          </a:xfrm>
          <a:prstGeom prst="straightConnector1">
            <a:avLst/>
          </a:prstGeom>
          <a:noFill/>
          <a:ln w="38100" cap="flat" cmpd="sng">
            <a:solidFill>
              <a:schemeClr val="dk1"/>
            </a:solidFill>
            <a:prstDash val="solid"/>
            <a:round/>
            <a:headEnd type="none" w="sm" len="sm"/>
            <a:tailEnd type="none" w="sm" len="sm"/>
          </a:ln>
        </p:spPr>
      </p:cxnSp>
      <p:sp>
        <p:nvSpPr>
          <p:cNvPr id="9" name="Google Shape;65;p7">
            <a:extLst>
              <a:ext uri="{FF2B5EF4-FFF2-40B4-BE49-F238E27FC236}">
                <a16:creationId xmlns:a16="http://schemas.microsoft.com/office/drawing/2014/main" id="{AE10D00E-4C3E-A414-5233-CCA7724CC416}"/>
              </a:ext>
            </a:extLst>
          </p:cNvPr>
          <p:cNvSpPr txBox="1"/>
          <p:nvPr/>
        </p:nvSpPr>
        <p:spPr>
          <a:xfrm>
            <a:off x="623770" y="345535"/>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01. </a:t>
            </a:r>
            <a:r>
              <a:rPr lang="ko-KR" altLang="en-US" sz="1600" dirty="0">
                <a:solidFill>
                  <a:schemeClr val="bg2"/>
                </a:solidFill>
                <a:latin typeface="마루 부리 굵은" panose="020B0600000101010101" pitchFamily="50" charset="-127"/>
                <a:ea typeface="마루 부리 굵은" panose="020B0600000101010101" pitchFamily="50" charset="-127"/>
              </a:rPr>
              <a:t>문제</a:t>
            </a:r>
            <a:r>
              <a:rPr lang="ko-KR" altLang="en-US" sz="1600" dirty="0">
                <a:latin typeface="마루 부리 굵은" panose="020B0600000101010101" pitchFamily="50" charset="-127"/>
                <a:ea typeface="마루 부리 굵은" panose="020B0600000101010101" pitchFamily="50" charset="-127"/>
                <a:cs typeface="Arial"/>
                <a:sym typeface="Arial"/>
              </a:rPr>
              <a:t> 및 목표</a:t>
            </a:r>
            <a:endParaRPr sz="1600" b="0" i="0" u="none" strike="noStrike" cap="none" dirty="0">
              <a:solidFill>
                <a:schemeClr val="dk2"/>
              </a:solidFill>
              <a:latin typeface="마루 부리 굵은" panose="020B0600000101010101" pitchFamily="50" charset="-127"/>
              <a:ea typeface="마루 부리 굵은" panose="020B0600000101010101" pitchFamily="50" charset="-127"/>
              <a:sym typeface="Arial"/>
            </a:endParaRPr>
          </a:p>
        </p:txBody>
      </p:sp>
      <p:sp>
        <p:nvSpPr>
          <p:cNvPr id="10" name="Google Shape;65;p7">
            <a:extLst>
              <a:ext uri="{FF2B5EF4-FFF2-40B4-BE49-F238E27FC236}">
                <a16:creationId xmlns:a16="http://schemas.microsoft.com/office/drawing/2014/main" id="{AAB84D6A-4300-C26A-19E4-8C9E92098821}"/>
              </a:ext>
            </a:extLst>
          </p:cNvPr>
          <p:cNvSpPr txBox="1"/>
          <p:nvPr/>
        </p:nvSpPr>
        <p:spPr>
          <a:xfrm>
            <a:off x="611578" y="764871"/>
            <a:ext cx="3338630"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ko-KR" altLang="en-US"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rPr>
              <a:t>기존 모델의 문제점</a:t>
            </a:r>
            <a:endParaRP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3" name="Google Shape;32;p4">
            <a:extLst>
              <a:ext uri="{FF2B5EF4-FFF2-40B4-BE49-F238E27FC236}">
                <a16:creationId xmlns:a16="http://schemas.microsoft.com/office/drawing/2014/main" id="{27C24441-E342-144B-BB94-0A4B8B62137D}"/>
              </a:ext>
            </a:extLst>
          </p:cNvPr>
          <p:cNvSpPr/>
          <p:nvPr/>
        </p:nvSpPr>
        <p:spPr>
          <a:xfrm>
            <a:off x="0" y="4681876"/>
            <a:ext cx="9144000" cy="4616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pic>
        <p:nvPicPr>
          <p:cNvPr id="15" name="그림 14" descr="램프, 옅은이(가) 표시된 사진&#10;&#10;자동 생성된 설명">
            <a:extLst>
              <a:ext uri="{FF2B5EF4-FFF2-40B4-BE49-F238E27FC236}">
                <a16:creationId xmlns:a16="http://schemas.microsoft.com/office/drawing/2014/main" id="{D903DD66-044D-7EC1-B304-934185FAD6F9}"/>
              </a:ext>
            </a:extLst>
          </p:cNvPr>
          <p:cNvPicPr>
            <a:picLocks noChangeAspect="1"/>
          </p:cNvPicPr>
          <p:nvPr/>
        </p:nvPicPr>
        <p:blipFill rotWithShape="1">
          <a:blip r:embed="rId5"/>
          <a:srcRect l="32459" t="6172" r="33171" b="21541"/>
          <a:stretch/>
        </p:blipFill>
        <p:spPr>
          <a:xfrm>
            <a:off x="2411163" y="226225"/>
            <a:ext cx="2523763" cy="4655482"/>
          </a:xfrm>
          <a:prstGeom prst="rect">
            <a:avLst/>
          </a:prstGeom>
        </p:spPr>
      </p:pic>
      <p:pic>
        <p:nvPicPr>
          <p:cNvPr id="12" name="KakaoTalk_20221221_165451623">
            <a:hlinkClick r:id="" action="ppaction://media"/>
            <a:extLst>
              <a:ext uri="{FF2B5EF4-FFF2-40B4-BE49-F238E27FC236}">
                <a16:creationId xmlns:a16="http://schemas.microsoft.com/office/drawing/2014/main" id="{F6A45971-6657-76C3-AC97-734D15CB2C5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16554" y="330711"/>
            <a:ext cx="2352432" cy="4482077"/>
          </a:xfrm>
          <a:prstGeom prst="roundRect">
            <a:avLst>
              <a:gd name="adj" fmla="val 10305"/>
            </a:avLst>
          </a:prstGeom>
        </p:spPr>
      </p:pic>
      <p:sp>
        <p:nvSpPr>
          <p:cNvPr id="3" name="Google Shape;65;p7">
            <a:extLst>
              <a:ext uri="{FF2B5EF4-FFF2-40B4-BE49-F238E27FC236}">
                <a16:creationId xmlns:a16="http://schemas.microsoft.com/office/drawing/2014/main" id="{FA0D6BF7-3AD7-4CDE-A409-0380DED62276}"/>
              </a:ext>
            </a:extLst>
          </p:cNvPr>
          <p:cNvSpPr txBox="1"/>
          <p:nvPr/>
        </p:nvSpPr>
        <p:spPr>
          <a:xfrm>
            <a:off x="180919" y="1784191"/>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01. </a:t>
            </a:r>
            <a:r>
              <a:rPr lang="ko-KR" altLang="en-US" sz="1600" dirty="0">
                <a:solidFill>
                  <a:schemeClr val="bg2"/>
                </a:solidFill>
                <a:latin typeface="마루 부리 굵은" panose="020B0600000101010101" pitchFamily="50" charset="-127"/>
                <a:ea typeface="마루 부리 굵은" panose="020B0600000101010101" pitchFamily="50" charset="-127"/>
              </a:rPr>
              <a:t>문제</a:t>
            </a:r>
            <a:r>
              <a:rPr lang="ko-KR" altLang="en-US" sz="1600" dirty="0">
                <a:latin typeface="마루 부리 굵은" panose="020B0600000101010101" pitchFamily="50" charset="-127"/>
                <a:ea typeface="마루 부리 굵은" panose="020B0600000101010101" pitchFamily="50" charset="-127"/>
                <a:cs typeface="Arial"/>
                <a:sym typeface="Arial"/>
              </a:rPr>
              <a:t> 및 목표</a:t>
            </a:r>
            <a:endParaRPr sz="1600" b="0" i="0" u="none" strike="noStrike" cap="none" dirty="0">
              <a:solidFill>
                <a:schemeClr val="dk2"/>
              </a:solidFill>
              <a:latin typeface="마루 부리 굵은" panose="020B0600000101010101" pitchFamily="50" charset="-127"/>
              <a:ea typeface="마루 부리 굵은" panose="020B0600000101010101" pitchFamily="50" charset="-127"/>
              <a:sym typeface="Arial"/>
            </a:endParaRPr>
          </a:p>
        </p:txBody>
      </p:sp>
      <p:sp>
        <p:nvSpPr>
          <p:cNvPr id="6" name="Google Shape;65;p7">
            <a:extLst>
              <a:ext uri="{FF2B5EF4-FFF2-40B4-BE49-F238E27FC236}">
                <a16:creationId xmlns:a16="http://schemas.microsoft.com/office/drawing/2014/main" id="{B10DA049-B019-AE02-8123-0504A8854CEE}"/>
              </a:ext>
            </a:extLst>
          </p:cNvPr>
          <p:cNvSpPr txBox="1"/>
          <p:nvPr/>
        </p:nvSpPr>
        <p:spPr>
          <a:xfrm>
            <a:off x="180919" y="2253515"/>
            <a:ext cx="3338630"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ko-KR" altLang="en-US" sz="2400" dirty="0">
                <a:solidFill>
                  <a:schemeClr val="bg2"/>
                </a:solidFill>
                <a:latin typeface="마루 부리 굵은" panose="020B0600000101010101" pitchFamily="50" charset="-127"/>
                <a:ea typeface="마루 부리 굵은" panose="020B0600000101010101" pitchFamily="50" charset="-127"/>
              </a:rPr>
              <a:t>테스트 영상</a:t>
            </a:r>
            <a:endParaRPr sz="2400" b="0" i="0" u="none" strike="noStrike" cap="none" dirty="0">
              <a:solidFill>
                <a:schemeClr val="bg2"/>
              </a:solidFill>
              <a:latin typeface="마루 부리 굵은" panose="020B0600000101010101" pitchFamily="50" charset="-127"/>
              <a:ea typeface="마루 부리 굵은" panose="020B0600000101010101" pitchFamily="50" charset="-127"/>
              <a:sym typeface="Arial"/>
            </a:endParaRPr>
          </a:p>
        </p:txBody>
      </p:sp>
      <p:grpSp>
        <p:nvGrpSpPr>
          <p:cNvPr id="2" name="그룹 4">
            <a:extLst>
              <a:ext uri="{FF2B5EF4-FFF2-40B4-BE49-F238E27FC236}">
                <a16:creationId xmlns:a16="http://schemas.microsoft.com/office/drawing/2014/main" id="{086ADE8A-6E8A-DE4C-72BC-2ADDCF33FA2E}"/>
              </a:ext>
            </a:extLst>
          </p:cNvPr>
          <p:cNvGrpSpPr/>
          <p:nvPr/>
        </p:nvGrpSpPr>
        <p:grpSpPr>
          <a:xfrm>
            <a:off x="7165170" y="539256"/>
            <a:ext cx="1220739" cy="1867882"/>
            <a:chOff x="1046107" y="2130528"/>
            <a:chExt cx="1692756" cy="2257009"/>
          </a:xfrm>
        </p:grpSpPr>
        <p:pic>
          <p:nvPicPr>
            <p:cNvPr id="4" name="Google Shape;113;p11">
              <a:extLst>
                <a:ext uri="{FF2B5EF4-FFF2-40B4-BE49-F238E27FC236}">
                  <a16:creationId xmlns:a16="http://schemas.microsoft.com/office/drawing/2014/main" id="{C94CB7E4-2006-CB81-55EB-6832BE68B7E7}"/>
                </a:ext>
              </a:extLst>
            </p:cNvPr>
            <p:cNvPicPr preferRelativeResize="0"/>
            <p:nvPr/>
          </p:nvPicPr>
          <p:blipFill>
            <a:blip r:embed="rId7">
              <a:alphaModFix/>
            </a:blip>
            <a:stretch>
              <a:fillRect/>
            </a:stretch>
          </p:blipFill>
          <p:spPr>
            <a:xfrm>
              <a:off x="1046114" y="2130528"/>
              <a:ext cx="1692749" cy="2257009"/>
            </a:xfrm>
            <a:prstGeom prst="rect">
              <a:avLst/>
            </a:prstGeom>
            <a:noFill/>
            <a:ln>
              <a:noFill/>
            </a:ln>
          </p:spPr>
        </p:pic>
        <p:sp>
          <p:nvSpPr>
            <p:cNvPr id="5" name="Google Shape;116;p11">
              <a:extLst>
                <a:ext uri="{FF2B5EF4-FFF2-40B4-BE49-F238E27FC236}">
                  <a16:creationId xmlns:a16="http://schemas.microsoft.com/office/drawing/2014/main" id="{5626D0EF-8AEB-B67D-82F0-933EBDABBC52}"/>
                </a:ext>
              </a:extLst>
            </p:cNvPr>
            <p:cNvSpPr/>
            <p:nvPr/>
          </p:nvSpPr>
          <p:spPr>
            <a:xfrm>
              <a:off x="1048158" y="2721628"/>
              <a:ext cx="1671000" cy="16659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2;p11">
              <a:extLst>
                <a:ext uri="{FF2B5EF4-FFF2-40B4-BE49-F238E27FC236}">
                  <a16:creationId xmlns:a16="http://schemas.microsoft.com/office/drawing/2014/main" id="{CFB5972D-2A59-1C21-925C-FCE67457663F}"/>
                </a:ext>
              </a:extLst>
            </p:cNvPr>
            <p:cNvSpPr txBox="1"/>
            <p:nvPr/>
          </p:nvSpPr>
          <p:spPr>
            <a:xfrm>
              <a:off x="1046107" y="2559253"/>
              <a:ext cx="870200" cy="143545"/>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ko-KR" altLang="en-US" sz="900" dirty="0">
                  <a:solidFill>
                    <a:schemeClr val="lt1"/>
                  </a:solidFill>
                  <a:latin typeface="Lato"/>
                  <a:ea typeface="Lato"/>
                  <a:cs typeface="Lato"/>
                  <a:sym typeface="Lato"/>
                </a:rPr>
                <a:t>정문 </a:t>
              </a:r>
              <a:r>
                <a:rPr lang="en-US" altLang="ko-KR" sz="900" dirty="0">
                  <a:solidFill>
                    <a:schemeClr val="lt1"/>
                  </a:solidFill>
                  <a:latin typeface="Lato"/>
                  <a:ea typeface="Lato"/>
                  <a:cs typeface="Lato"/>
                  <a:sym typeface="Lato"/>
                </a:rPr>
                <a:t>0.1</a:t>
              </a:r>
              <a:endParaRPr sz="900" dirty="0">
                <a:solidFill>
                  <a:schemeClr val="lt1"/>
                </a:solidFill>
                <a:latin typeface="Lato"/>
                <a:ea typeface="Lato"/>
                <a:cs typeface="Lato"/>
                <a:sym typeface="Lato"/>
              </a:endParaRPr>
            </a:p>
          </p:txBody>
        </p:sp>
      </p:grpSp>
      <p:pic>
        <p:nvPicPr>
          <p:cNvPr id="8" name="Picture 2">
            <a:extLst>
              <a:ext uri="{FF2B5EF4-FFF2-40B4-BE49-F238E27FC236}">
                <a16:creationId xmlns:a16="http://schemas.microsoft.com/office/drawing/2014/main" id="{E6D82C6C-238E-EE1E-6208-F26B03CF44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50022" y="539256"/>
            <a:ext cx="1400912" cy="186788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6">
            <a:extLst>
              <a:ext uri="{FF2B5EF4-FFF2-40B4-BE49-F238E27FC236}">
                <a16:creationId xmlns:a16="http://schemas.microsoft.com/office/drawing/2014/main" id="{949B0F96-9CFA-39B6-9760-917516BF71B4}"/>
              </a:ext>
            </a:extLst>
          </p:cNvPr>
          <p:cNvGrpSpPr/>
          <p:nvPr/>
        </p:nvGrpSpPr>
        <p:grpSpPr>
          <a:xfrm>
            <a:off x="5450021" y="2571750"/>
            <a:ext cx="1400911" cy="2241038"/>
            <a:chOff x="2840208" y="2130525"/>
            <a:chExt cx="1273813" cy="2257003"/>
          </a:xfrm>
        </p:grpSpPr>
        <p:pic>
          <p:nvPicPr>
            <p:cNvPr id="10" name="Google Shape;114;p11">
              <a:extLst>
                <a:ext uri="{FF2B5EF4-FFF2-40B4-BE49-F238E27FC236}">
                  <a16:creationId xmlns:a16="http://schemas.microsoft.com/office/drawing/2014/main" id="{64765274-8709-150E-7992-32619159226A}"/>
                </a:ext>
              </a:extLst>
            </p:cNvPr>
            <p:cNvPicPr preferRelativeResize="0"/>
            <p:nvPr/>
          </p:nvPicPr>
          <p:blipFill>
            <a:blip r:embed="rId9">
              <a:alphaModFix/>
            </a:blip>
            <a:stretch>
              <a:fillRect/>
            </a:stretch>
          </p:blipFill>
          <p:spPr>
            <a:xfrm>
              <a:off x="2844470" y="2130525"/>
              <a:ext cx="1269551" cy="2257003"/>
            </a:xfrm>
            <a:prstGeom prst="rect">
              <a:avLst/>
            </a:prstGeom>
            <a:noFill/>
            <a:ln>
              <a:noFill/>
            </a:ln>
          </p:spPr>
        </p:pic>
        <p:sp>
          <p:nvSpPr>
            <p:cNvPr id="11" name="Google Shape;119;p11">
              <a:extLst>
                <a:ext uri="{FF2B5EF4-FFF2-40B4-BE49-F238E27FC236}">
                  <a16:creationId xmlns:a16="http://schemas.microsoft.com/office/drawing/2014/main" id="{8982E19F-E360-2CA7-4733-D7C08C0E289C}"/>
                </a:ext>
              </a:extLst>
            </p:cNvPr>
            <p:cNvSpPr/>
            <p:nvPr/>
          </p:nvSpPr>
          <p:spPr>
            <a:xfrm>
              <a:off x="2840208" y="2576228"/>
              <a:ext cx="1269600" cy="17667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3;p11">
              <a:extLst>
                <a:ext uri="{FF2B5EF4-FFF2-40B4-BE49-F238E27FC236}">
                  <a16:creationId xmlns:a16="http://schemas.microsoft.com/office/drawing/2014/main" id="{FB0CDE14-C365-A537-B29A-43F80EA885AC}"/>
                </a:ext>
              </a:extLst>
            </p:cNvPr>
            <p:cNvSpPr txBox="1"/>
            <p:nvPr/>
          </p:nvSpPr>
          <p:spPr>
            <a:xfrm>
              <a:off x="2840208" y="2398653"/>
              <a:ext cx="750300" cy="1620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ko-KR" altLang="en-US" sz="900" dirty="0">
                  <a:solidFill>
                    <a:schemeClr val="lt1"/>
                  </a:solidFill>
                  <a:latin typeface="Lato"/>
                  <a:ea typeface="Lato"/>
                  <a:cs typeface="Lato"/>
                  <a:sym typeface="Lato"/>
                </a:rPr>
                <a:t>석탑</a:t>
              </a:r>
              <a:r>
                <a:rPr lang="en-US" sz="900" dirty="0">
                  <a:solidFill>
                    <a:schemeClr val="lt1"/>
                  </a:solidFill>
                  <a:latin typeface="Lato"/>
                  <a:ea typeface="Lato"/>
                  <a:cs typeface="Lato"/>
                  <a:sym typeface="Lato"/>
                </a:rPr>
                <a:t> 0.16</a:t>
              </a:r>
              <a:endParaRPr sz="900" dirty="0">
                <a:solidFill>
                  <a:schemeClr val="lt1"/>
                </a:solidFill>
                <a:latin typeface="Lato"/>
                <a:ea typeface="Lato"/>
                <a:cs typeface="Lato"/>
                <a:sym typeface="Lato"/>
              </a:endParaRPr>
            </a:p>
          </p:txBody>
        </p:sp>
      </p:grpSp>
      <p:grpSp>
        <p:nvGrpSpPr>
          <p:cNvPr id="16" name="그룹 7">
            <a:extLst>
              <a:ext uri="{FF2B5EF4-FFF2-40B4-BE49-F238E27FC236}">
                <a16:creationId xmlns:a16="http://schemas.microsoft.com/office/drawing/2014/main" id="{26851EB9-3177-1C83-4C7A-2C790B9D54A2}"/>
              </a:ext>
            </a:extLst>
          </p:cNvPr>
          <p:cNvGrpSpPr/>
          <p:nvPr/>
        </p:nvGrpSpPr>
        <p:grpSpPr>
          <a:xfrm>
            <a:off x="7156313" y="2575126"/>
            <a:ext cx="1229595" cy="2237662"/>
            <a:chOff x="4247221" y="2130526"/>
            <a:chExt cx="1283461" cy="2256998"/>
          </a:xfrm>
        </p:grpSpPr>
        <p:pic>
          <p:nvPicPr>
            <p:cNvPr id="17" name="Google Shape;115;p11">
              <a:extLst>
                <a:ext uri="{FF2B5EF4-FFF2-40B4-BE49-F238E27FC236}">
                  <a16:creationId xmlns:a16="http://schemas.microsoft.com/office/drawing/2014/main" id="{239A0416-CB77-AAEB-FE84-6D2C760A6356}"/>
                </a:ext>
              </a:extLst>
            </p:cNvPr>
            <p:cNvPicPr preferRelativeResize="0"/>
            <p:nvPr/>
          </p:nvPicPr>
          <p:blipFill>
            <a:blip r:embed="rId10">
              <a:alphaModFix/>
            </a:blip>
            <a:stretch>
              <a:fillRect/>
            </a:stretch>
          </p:blipFill>
          <p:spPr>
            <a:xfrm>
              <a:off x="4261120" y="2130526"/>
              <a:ext cx="1269562" cy="2256998"/>
            </a:xfrm>
            <a:prstGeom prst="rect">
              <a:avLst/>
            </a:prstGeom>
            <a:noFill/>
            <a:ln>
              <a:noFill/>
            </a:ln>
          </p:spPr>
        </p:pic>
        <p:sp>
          <p:nvSpPr>
            <p:cNvPr id="18" name="Google Shape;118;p11">
              <a:extLst>
                <a:ext uri="{FF2B5EF4-FFF2-40B4-BE49-F238E27FC236}">
                  <a16:creationId xmlns:a16="http://schemas.microsoft.com/office/drawing/2014/main" id="{48535346-F0EC-373A-A657-0CB6E535F5E3}"/>
                </a:ext>
              </a:extLst>
            </p:cNvPr>
            <p:cNvSpPr/>
            <p:nvPr/>
          </p:nvSpPr>
          <p:spPr>
            <a:xfrm>
              <a:off x="4261108" y="2475303"/>
              <a:ext cx="1210500" cy="1766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0;p11">
              <a:extLst>
                <a:ext uri="{FF2B5EF4-FFF2-40B4-BE49-F238E27FC236}">
                  <a16:creationId xmlns:a16="http://schemas.microsoft.com/office/drawing/2014/main" id="{70D61002-204B-1CCC-53B6-564F70A8FF78}"/>
                </a:ext>
              </a:extLst>
            </p:cNvPr>
            <p:cNvSpPr/>
            <p:nvPr/>
          </p:nvSpPr>
          <p:spPr>
            <a:xfrm>
              <a:off x="4247221" y="2475303"/>
              <a:ext cx="1269600" cy="17667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4;p11">
              <a:extLst>
                <a:ext uri="{FF2B5EF4-FFF2-40B4-BE49-F238E27FC236}">
                  <a16:creationId xmlns:a16="http://schemas.microsoft.com/office/drawing/2014/main" id="{A4E04A35-F01F-9EDB-EC1A-CDE82078CF64}"/>
                </a:ext>
              </a:extLst>
            </p:cNvPr>
            <p:cNvSpPr txBox="1"/>
            <p:nvPr/>
          </p:nvSpPr>
          <p:spPr>
            <a:xfrm>
              <a:off x="4258983" y="2317653"/>
              <a:ext cx="750300" cy="1620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ko-KR" altLang="en-US" sz="900">
                  <a:solidFill>
                    <a:schemeClr val="lt1"/>
                  </a:solidFill>
                  <a:latin typeface="Lato"/>
                  <a:ea typeface="Lato"/>
                  <a:cs typeface="Lato"/>
                  <a:sym typeface="Lato"/>
                </a:rPr>
                <a:t>석탑</a:t>
              </a:r>
              <a:r>
                <a:rPr lang="en-US" sz="900" dirty="0">
                  <a:solidFill>
                    <a:schemeClr val="lt1"/>
                  </a:solidFill>
                  <a:latin typeface="Lato"/>
                  <a:ea typeface="Lato"/>
                  <a:cs typeface="Lato"/>
                  <a:sym typeface="Lato"/>
                </a:rPr>
                <a:t> 0.31</a:t>
              </a:r>
              <a:endParaRPr sz="900" dirty="0">
                <a:solidFill>
                  <a:schemeClr val="lt1"/>
                </a:solidFill>
                <a:latin typeface="Lato"/>
                <a:ea typeface="Lato"/>
                <a:cs typeface="Lato"/>
                <a:sym typeface="Lato"/>
              </a:endParaRPr>
            </a:p>
          </p:txBody>
        </p:sp>
        <p:sp>
          <p:nvSpPr>
            <p:cNvPr id="21" name="Google Shape;125;p11">
              <a:extLst>
                <a:ext uri="{FF2B5EF4-FFF2-40B4-BE49-F238E27FC236}">
                  <a16:creationId xmlns:a16="http://schemas.microsoft.com/office/drawing/2014/main" id="{8101015A-48EB-F6A3-D583-F9F878F27E16}"/>
                </a:ext>
              </a:extLst>
            </p:cNvPr>
            <p:cNvSpPr txBox="1"/>
            <p:nvPr/>
          </p:nvSpPr>
          <p:spPr>
            <a:xfrm>
              <a:off x="4261108" y="2495371"/>
              <a:ext cx="650400" cy="162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ko-KR" altLang="en-US" sz="900" dirty="0">
                  <a:solidFill>
                    <a:schemeClr val="lt1"/>
                  </a:solidFill>
                  <a:latin typeface="Lato"/>
                  <a:ea typeface="Lato"/>
                  <a:cs typeface="Lato"/>
                  <a:sym typeface="Lato"/>
                </a:rPr>
                <a:t>북문</a:t>
              </a:r>
              <a:r>
                <a:rPr lang="en-US" sz="900" dirty="0">
                  <a:solidFill>
                    <a:schemeClr val="lt1"/>
                  </a:solidFill>
                  <a:latin typeface="Lato"/>
                  <a:ea typeface="Lato"/>
                  <a:cs typeface="Lato"/>
                  <a:sym typeface="Lato"/>
                </a:rPr>
                <a:t> 0.1</a:t>
              </a:r>
              <a:endParaRPr sz="900" dirty="0">
                <a:solidFill>
                  <a:schemeClr val="lt1"/>
                </a:solidFill>
                <a:latin typeface="Lato"/>
                <a:ea typeface="Lato"/>
                <a:cs typeface="Lato"/>
                <a:sym typeface="Lato"/>
              </a:endParaRPr>
            </a:p>
          </p:txBody>
        </p:sp>
      </p:grpSp>
    </p:spTree>
    <p:extLst>
      <p:ext uri="{BB962C8B-B14F-4D97-AF65-F5344CB8AC3E}">
        <p14:creationId xmlns:p14="http://schemas.microsoft.com/office/powerpoint/2010/main" val="304356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8" name="Google Shape;88;p9"/>
          <p:cNvSpPr txBox="1">
            <a:spLocks noGrp="1"/>
          </p:cNvSpPr>
          <p:nvPr>
            <p:ph type="body" idx="4294967295"/>
          </p:nvPr>
        </p:nvSpPr>
        <p:spPr>
          <a:xfrm>
            <a:off x="5191065" y="2571750"/>
            <a:ext cx="3475209" cy="1745327"/>
          </a:xfrm>
          <a:prstGeom prst="rect">
            <a:avLst/>
          </a:prstGeom>
        </p:spPr>
        <p:txBody>
          <a:bodyPr spcFirstLastPara="1" wrap="square" lIns="68575" tIns="34275" rIns="68575" bIns="34275" anchor="t" anchorCtr="0">
            <a:noAutofit/>
          </a:bodyPr>
          <a:lstStyle/>
          <a:p>
            <a:pPr marL="406400" indent="-285750">
              <a:lnSpc>
                <a:spcPct val="150000"/>
              </a:lnSpc>
              <a:spcBef>
                <a:spcPts val="800"/>
              </a:spcBef>
              <a:buSzPts val="1700"/>
              <a:buFont typeface="Arial" panose="020B0604020202020204" pitchFamily="34" charset="0"/>
              <a:buChar char="•"/>
            </a:pPr>
            <a:r>
              <a:rPr lang="ko-KR" altLang="en-US" sz="1800" b="1" dirty="0">
                <a:solidFill>
                  <a:srgbClr val="0070C0"/>
                </a:solidFill>
                <a:latin typeface="마루 부리 굵은" panose="020B0600000101010101" pitchFamily="50" charset="-127"/>
                <a:ea typeface="마루 부리 굵은" panose="020B0600000101010101" pitchFamily="50" charset="-127"/>
                <a:cs typeface="Arial"/>
                <a:sym typeface="Arial"/>
              </a:rPr>
              <a:t>랜드마크</a:t>
            </a:r>
            <a:r>
              <a:rPr lang="ko-KR" altLang="en-US" sz="1800" b="1" dirty="0">
                <a:solidFill>
                  <a:schemeClr val="bg2"/>
                </a:solidFill>
                <a:latin typeface="마루 부리 굵은" panose="020B0600000101010101" pitchFamily="50" charset="-127"/>
                <a:ea typeface="마루 부리 굵은" panose="020B0600000101010101" pitchFamily="50" charset="-127"/>
                <a:cs typeface="Arial"/>
                <a:sym typeface="Arial"/>
              </a:rPr>
              <a:t>에만 적용되는</a:t>
            </a:r>
            <a:r>
              <a:rPr lang="ko-KR" altLang="en-US" sz="1800" b="1" dirty="0">
                <a:solidFill>
                  <a:srgbClr val="0070C0"/>
                </a:solidFill>
                <a:latin typeface="마루 부리 굵은" panose="020B0600000101010101" pitchFamily="50" charset="-127"/>
                <a:ea typeface="마루 부리 굵은" panose="020B0600000101010101" pitchFamily="50" charset="-127"/>
                <a:cs typeface="Arial"/>
                <a:sym typeface="Arial"/>
              </a:rPr>
              <a:t> </a:t>
            </a:r>
            <a:r>
              <a:rPr lang="en-US" altLang="ko-KR" sz="1800" b="1" dirty="0">
                <a:solidFill>
                  <a:srgbClr val="0070C0"/>
                </a:solidFill>
                <a:latin typeface="마루 부리 굵은" panose="020B0600000101010101" pitchFamily="50" charset="-127"/>
                <a:ea typeface="마루 부리 굵은" panose="020B0600000101010101" pitchFamily="50" charset="-127"/>
                <a:cs typeface="Arial"/>
                <a:sym typeface="Arial"/>
              </a:rPr>
              <a:t>box </a:t>
            </a:r>
          </a:p>
          <a:p>
            <a:pPr marL="406400" indent="-285750">
              <a:lnSpc>
                <a:spcPct val="150000"/>
              </a:lnSpc>
              <a:spcBef>
                <a:spcPts val="800"/>
              </a:spcBef>
              <a:buSzPts val="1700"/>
              <a:buFont typeface="Arial" panose="020B0604020202020204" pitchFamily="34" charset="0"/>
              <a:buChar char="•"/>
            </a:pPr>
            <a:r>
              <a:rPr lang="ko-KR" altLang="en-US" sz="1800" b="1" dirty="0">
                <a:solidFill>
                  <a:schemeClr val="bg2"/>
                </a:solidFill>
                <a:latin typeface="마루 부리 굵은" panose="020B0600000101010101" pitchFamily="50" charset="-127"/>
                <a:ea typeface="마루 부리 굵은" panose="020B0600000101010101" pitchFamily="50" charset="-127"/>
                <a:cs typeface="Arial"/>
                <a:sym typeface="Arial"/>
              </a:rPr>
              <a:t>실사용 시 </a:t>
            </a:r>
            <a:r>
              <a:rPr lang="ko-KR" altLang="en-US" sz="1800" b="1" dirty="0">
                <a:solidFill>
                  <a:srgbClr val="0070C0"/>
                </a:solidFill>
                <a:latin typeface="마루 부리 굵은" panose="020B0600000101010101" pitchFamily="50" charset="-127"/>
                <a:ea typeface="마루 부리 굵은" panose="020B0600000101010101" pitchFamily="50" charset="-127"/>
                <a:cs typeface="Arial"/>
                <a:sym typeface="Arial"/>
              </a:rPr>
              <a:t>높은 인식률</a:t>
            </a:r>
            <a:endParaRPr lang="en-US" altLang="ko-KR" sz="1800" b="1" dirty="0">
              <a:solidFill>
                <a:srgbClr val="0070C0"/>
              </a:solidFill>
              <a:latin typeface="마루 부리 굵은" panose="020B0600000101010101" pitchFamily="50" charset="-127"/>
              <a:ea typeface="마루 부리 굵은" panose="020B0600000101010101" pitchFamily="50" charset="-127"/>
              <a:cs typeface="Arial"/>
              <a:sym typeface="Arial"/>
            </a:endParaRPr>
          </a:p>
          <a:p>
            <a:pPr marL="406400" indent="-285750">
              <a:lnSpc>
                <a:spcPct val="150000"/>
              </a:lnSpc>
              <a:spcBef>
                <a:spcPts val="800"/>
              </a:spcBef>
              <a:buSzPts val="1700"/>
              <a:buFont typeface="Arial" panose="020B0604020202020204" pitchFamily="34" charset="0"/>
              <a:buChar char="•"/>
            </a:pPr>
            <a:r>
              <a:rPr lang="en-US" altLang="ko-KR" sz="1800" b="1" dirty="0" err="1">
                <a:solidFill>
                  <a:srgbClr val="0070C0"/>
                </a:solidFill>
                <a:latin typeface="마루 부리 굵은" panose="020B0600000101010101" pitchFamily="50" charset="-127"/>
                <a:ea typeface="마루 부리 굵은" panose="020B0600000101010101" pitchFamily="50" charset="-127"/>
                <a:cs typeface="Arial"/>
                <a:sym typeface="Arial"/>
              </a:rPr>
              <a:t>mAP</a:t>
            </a:r>
            <a:r>
              <a:rPr lang="en-US" altLang="ko-KR" sz="1800" b="1" dirty="0">
                <a:solidFill>
                  <a:srgbClr val="0070C0"/>
                </a:solidFill>
                <a:latin typeface="마루 부리 굵은" panose="020B0600000101010101" pitchFamily="50" charset="-127"/>
                <a:ea typeface="마루 부리 굵은" panose="020B0600000101010101" pitchFamily="50" charset="-127"/>
                <a:cs typeface="Arial"/>
                <a:sym typeface="Arial"/>
              </a:rPr>
              <a:t> 90% </a:t>
            </a:r>
            <a:r>
              <a:rPr lang="ko-KR" altLang="en-US" sz="1800" b="1" dirty="0">
                <a:solidFill>
                  <a:srgbClr val="0070C0"/>
                </a:solidFill>
                <a:latin typeface="마루 부리 굵은" panose="020B0600000101010101" pitchFamily="50" charset="-127"/>
                <a:ea typeface="마루 부리 굵은" panose="020B0600000101010101" pitchFamily="50" charset="-127"/>
                <a:cs typeface="Arial"/>
                <a:sym typeface="Arial"/>
              </a:rPr>
              <a:t>이상</a:t>
            </a:r>
            <a:endParaRPr sz="1800" b="1" dirty="0">
              <a:solidFill>
                <a:srgbClr val="0070C0"/>
              </a:solidFill>
              <a:latin typeface="마루 부리 굵은" panose="020B0600000101010101" pitchFamily="50" charset="-127"/>
              <a:ea typeface="마루 부리 굵은" panose="020B0600000101010101" pitchFamily="50" charset="-127"/>
              <a:cs typeface="Arial"/>
              <a:sym typeface="Arial"/>
            </a:endParaRPr>
          </a:p>
        </p:txBody>
      </p:sp>
      <p:sp>
        <p:nvSpPr>
          <p:cNvPr id="5" name="Google Shape;76;p8">
            <a:extLst>
              <a:ext uri="{FF2B5EF4-FFF2-40B4-BE49-F238E27FC236}">
                <a16:creationId xmlns:a16="http://schemas.microsoft.com/office/drawing/2014/main" id="{BD626694-AA9C-B0EA-CF64-0918EE9EB33C}"/>
              </a:ext>
            </a:extLst>
          </p:cNvPr>
          <p:cNvSpPr/>
          <p:nvPr/>
        </p:nvSpPr>
        <p:spPr>
          <a:xfrm>
            <a:off x="3992685" y="3001591"/>
            <a:ext cx="975313" cy="605580"/>
          </a:xfrm>
          <a:prstGeom prst="rightArrow">
            <a:avLst>
              <a:gd name="adj1" fmla="val 50000"/>
              <a:gd name="adj2" fmla="val 50000"/>
            </a:avLst>
          </a:prstGeom>
          <a:solidFill>
            <a:srgbClr val="1A9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77;p8">
            <a:extLst>
              <a:ext uri="{FF2B5EF4-FFF2-40B4-BE49-F238E27FC236}">
                <a16:creationId xmlns:a16="http://schemas.microsoft.com/office/drawing/2014/main" id="{41EFB2E9-6BDD-4502-89AC-F176B4C06ED4}"/>
              </a:ext>
            </a:extLst>
          </p:cNvPr>
          <p:cNvSpPr txBox="1"/>
          <p:nvPr/>
        </p:nvSpPr>
        <p:spPr>
          <a:xfrm>
            <a:off x="786525" y="2228192"/>
            <a:ext cx="1656356"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sz="1600" b="1" dirty="0">
                <a:latin typeface="마루 부리 굵은" panose="020B0600000101010101" pitchFamily="50" charset="-127"/>
                <a:ea typeface="마루 부리 굵은" panose="020B0600000101010101" pitchFamily="50" charset="-127"/>
              </a:rPr>
              <a:t>기존</a:t>
            </a:r>
            <a:endParaRPr sz="1600" b="1" dirty="0">
              <a:latin typeface="마루 부리 굵은" panose="020B0600000101010101" pitchFamily="50" charset="-127"/>
              <a:ea typeface="마루 부리 굵은" panose="020B0600000101010101" pitchFamily="50" charset="-127"/>
            </a:endParaRPr>
          </a:p>
        </p:txBody>
      </p:sp>
      <p:sp>
        <p:nvSpPr>
          <p:cNvPr id="10" name="Google Shape;88;p9">
            <a:extLst>
              <a:ext uri="{FF2B5EF4-FFF2-40B4-BE49-F238E27FC236}">
                <a16:creationId xmlns:a16="http://schemas.microsoft.com/office/drawing/2014/main" id="{54AD1F33-7FBF-616D-2B7C-13AD21D7E729}"/>
              </a:ext>
            </a:extLst>
          </p:cNvPr>
          <p:cNvSpPr txBox="1">
            <a:spLocks/>
          </p:cNvSpPr>
          <p:nvPr/>
        </p:nvSpPr>
        <p:spPr>
          <a:xfrm>
            <a:off x="704274" y="2619458"/>
            <a:ext cx="3065344" cy="1843926"/>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406400" indent="-285750">
              <a:lnSpc>
                <a:spcPct val="150000"/>
              </a:lnSpc>
              <a:spcBef>
                <a:spcPts val="800"/>
              </a:spcBef>
              <a:buSzPts val="1700"/>
              <a:buFont typeface="Arial" panose="020B0604020202020204" pitchFamily="34" charset="0"/>
              <a:buChar char="•"/>
            </a:pPr>
            <a:r>
              <a:rPr lang="ko-KR" altLang="en-US" sz="1800" b="1" dirty="0">
                <a:solidFill>
                  <a:srgbClr val="C00000"/>
                </a:solidFill>
                <a:latin typeface="마루 부리 굵은" panose="020B0600000101010101" pitchFamily="50" charset="-127"/>
                <a:ea typeface="마루 부리 굵은" panose="020B0600000101010101" pitchFamily="50" charset="-127"/>
                <a:cs typeface="Arial"/>
                <a:sym typeface="Arial"/>
              </a:rPr>
              <a:t>여러 개의 </a:t>
            </a:r>
            <a:r>
              <a:rPr lang="en-US" altLang="ko-KR" sz="1800" b="1" dirty="0">
                <a:solidFill>
                  <a:schemeClr val="bg2"/>
                </a:solidFill>
                <a:latin typeface="마루 부리 굵은" panose="020B0600000101010101" pitchFamily="50" charset="-127"/>
                <a:ea typeface="마루 부리 굵은" panose="020B0600000101010101" pitchFamily="50" charset="-127"/>
                <a:cs typeface="Arial"/>
                <a:sym typeface="Arial"/>
              </a:rPr>
              <a:t>detection </a:t>
            </a:r>
            <a:r>
              <a:rPr lang="en-US" altLang="ko-KR" sz="1800" b="1" dirty="0">
                <a:solidFill>
                  <a:srgbClr val="C00000"/>
                </a:solidFill>
                <a:latin typeface="마루 부리 굵은" panose="020B0600000101010101" pitchFamily="50" charset="-127"/>
                <a:ea typeface="마루 부리 굵은" panose="020B0600000101010101" pitchFamily="50" charset="-127"/>
                <a:cs typeface="Arial"/>
                <a:sym typeface="Arial"/>
              </a:rPr>
              <a:t>box</a:t>
            </a:r>
          </a:p>
          <a:p>
            <a:pPr marL="406400" indent="-285750">
              <a:lnSpc>
                <a:spcPct val="150000"/>
              </a:lnSpc>
              <a:spcBef>
                <a:spcPts val="800"/>
              </a:spcBef>
              <a:buSzPts val="1700"/>
              <a:buFont typeface="Arial" panose="020B0604020202020204" pitchFamily="34" charset="0"/>
              <a:buChar char="•"/>
            </a:pPr>
            <a:r>
              <a:rPr lang="ko-KR" altLang="en-US" sz="1800" b="1" dirty="0">
                <a:solidFill>
                  <a:schemeClr val="bg2"/>
                </a:solidFill>
                <a:latin typeface="마루 부리 굵은" panose="020B0600000101010101" pitchFamily="50" charset="-127"/>
                <a:ea typeface="마루 부리 굵은" panose="020B0600000101010101" pitchFamily="50" charset="-127"/>
                <a:cs typeface="Arial"/>
                <a:sym typeface="Arial"/>
              </a:rPr>
              <a:t>실사용 시 </a:t>
            </a:r>
            <a:r>
              <a:rPr lang="ko-KR" altLang="en-US" sz="1800" b="1" dirty="0">
                <a:solidFill>
                  <a:srgbClr val="C00000"/>
                </a:solidFill>
                <a:latin typeface="마루 부리 굵은" panose="020B0600000101010101" pitchFamily="50" charset="-127"/>
                <a:ea typeface="마루 부리 굵은" panose="020B0600000101010101" pitchFamily="50" charset="-127"/>
                <a:cs typeface="Arial"/>
                <a:sym typeface="Arial"/>
              </a:rPr>
              <a:t>낮은 인식률</a:t>
            </a:r>
            <a:endParaRPr lang="en-US" altLang="ko-KR" sz="1800" b="1" dirty="0">
              <a:solidFill>
                <a:srgbClr val="C00000"/>
              </a:solidFill>
              <a:latin typeface="마루 부리 굵은" panose="020B0600000101010101" pitchFamily="50" charset="-127"/>
              <a:ea typeface="마루 부리 굵은" panose="020B0600000101010101" pitchFamily="50" charset="-127"/>
              <a:cs typeface="Arial"/>
              <a:sym typeface="Arial"/>
            </a:endParaRPr>
          </a:p>
          <a:p>
            <a:pPr marL="406400" indent="-285750">
              <a:lnSpc>
                <a:spcPct val="150000"/>
              </a:lnSpc>
              <a:spcBef>
                <a:spcPts val="800"/>
              </a:spcBef>
              <a:buSzPts val="1700"/>
              <a:buFont typeface="Arial" panose="020B0604020202020204" pitchFamily="34" charset="0"/>
              <a:buChar char="•"/>
            </a:pPr>
            <a:r>
              <a:rPr lang="en-US" altLang="ko-KR" sz="1800" b="1" dirty="0" err="1">
                <a:solidFill>
                  <a:srgbClr val="C00000"/>
                </a:solidFill>
                <a:latin typeface="마루 부리 굵은" panose="020B0600000101010101" pitchFamily="50" charset="-127"/>
                <a:ea typeface="마루 부리 굵은" panose="020B0600000101010101" pitchFamily="50" charset="-127"/>
                <a:cs typeface="Arial"/>
                <a:sym typeface="Arial"/>
              </a:rPr>
              <a:t>mAP</a:t>
            </a:r>
            <a:r>
              <a:rPr lang="ko-KR" altLang="en-US" sz="1800" b="1" dirty="0">
                <a:solidFill>
                  <a:srgbClr val="C00000"/>
                </a:solidFill>
                <a:latin typeface="마루 부리 굵은" panose="020B0600000101010101" pitchFamily="50" charset="-127"/>
                <a:ea typeface="마루 부리 굵은" panose="020B0600000101010101" pitchFamily="50" charset="-127"/>
                <a:cs typeface="Arial"/>
                <a:sym typeface="Arial"/>
              </a:rPr>
              <a:t> </a:t>
            </a:r>
            <a:r>
              <a:rPr lang="en-US" altLang="ko-KR" sz="1800" b="1" dirty="0">
                <a:solidFill>
                  <a:srgbClr val="C00000"/>
                </a:solidFill>
                <a:latin typeface="마루 부리 굵은" panose="020B0600000101010101" pitchFamily="50" charset="-127"/>
                <a:ea typeface="마루 부리 굵은" panose="020B0600000101010101" pitchFamily="50" charset="-127"/>
                <a:cs typeface="Arial"/>
                <a:sym typeface="Arial"/>
              </a:rPr>
              <a:t>20%</a:t>
            </a:r>
            <a:endParaRPr lang="ko-KR" altLang="en-US" sz="1800" b="1" dirty="0">
              <a:solidFill>
                <a:srgbClr val="C00000"/>
              </a:solidFill>
              <a:latin typeface="마루 부리 굵은" panose="020B0600000101010101" pitchFamily="50" charset="-127"/>
              <a:ea typeface="마루 부리 굵은" panose="020B0600000101010101" pitchFamily="50" charset="-127"/>
              <a:cs typeface="Arial"/>
              <a:sym typeface="Arial"/>
            </a:endParaRPr>
          </a:p>
        </p:txBody>
      </p:sp>
      <p:cxnSp>
        <p:nvCxnSpPr>
          <p:cNvPr id="14" name="Google Shape;45;p5">
            <a:extLst>
              <a:ext uri="{FF2B5EF4-FFF2-40B4-BE49-F238E27FC236}">
                <a16:creationId xmlns:a16="http://schemas.microsoft.com/office/drawing/2014/main" id="{1A1B8358-E123-E6A1-FDBA-ABAE78E4220F}"/>
              </a:ext>
            </a:extLst>
          </p:cNvPr>
          <p:cNvCxnSpPr>
            <a:cxnSpLocks/>
          </p:cNvCxnSpPr>
          <p:nvPr/>
        </p:nvCxnSpPr>
        <p:spPr>
          <a:xfrm>
            <a:off x="810909" y="2658454"/>
            <a:ext cx="2707249" cy="0"/>
          </a:xfrm>
          <a:prstGeom prst="straightConnector1">
            <a:avLst/>
          </a:prstGeom>
          <a:noFill/>
          <a:ln w="12700" cap="flat" cmpd="sng">
            <a:solidFill>
              <a:schemeClr val="dk1"/>
            </a:solidFill>
            <a:prstDash val="solid"/>
            <a:round/>
            <a:headEnd type="none" w="sm" len="sm"/>
            <a:tailEnd type="none" w="sm" len="sm"/>
          </a:ln>
        </p:spPr>
      </p:cxnSp>
      <p:sp>
        <p:nvSpPr>
          <p:cNvPr id="17" name="Google Shape;77;p8">
            <a:extLst>
              <a:ext uri="{FF2B5EF4-FFF2-40B4-BE49-F238E27FC236}">
                <a16:creationId xmlns:a16="http://schemas.microsoft.com/office/drawing/2014/main" id="{0AFFB469-8E54-E34B-D9F5-FFAE2CB52B09}"/>
              </a:ext>
            </a:extLst>
          </p:cNvPr>
          <p:cNvSpPr txBox="1"/>
          <p:nvPr/>
        </p:nvSpPr>
        <p:spPr>
          <a:xfrm>
            <a:off x="5299089" y="2164812"/>
            <a:ext cx="1656356"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sz="1600" b="1" dirty="0">
                <a:latin typeface="마루 부리 굵은" panose="020B0600000101010101" pitchFamily="50" charset="-127"/>
                <a:ea typeface="마루 부리 굵은" panose="020B0600000101010101" pitchFamily="50" charset="-127"/>
              </a:rPr>
              <a:t>개선</a:t>
            </a:r>
            <a:endParaRPr sz="1600" b="1" dirty="0">
              <a:latin typeface="마루 부리 굵은" panose="020B0600000101010101" pitchFamily="50" charset="-127"/>
              <a:ea typeface="마루 부리 굵은" panose="020B0600000101010101" pitchFamily="50" charset="-127"/>
            </a:endParaRPr>
          </a:p>
        </p:txBody>
      </p:sp>
      <p:cxnSp>
        <p:nvCxnSpPr>
          <p:cNvPr id="18" name="Google Shape;45;p5">
            <a:extLst>
              <a:ext uri="{FF2B5EF4-FFF2-40B4-BE49-F238E27FC236}">
                <a16:creationId xmlns:a16="http://schemas.microsoft.com/office/drawing/2014/main" id="{F80664B4-9097-259B-6905-749FC9AF9F2D}"/>
              </a:ext>
            </a:extLst>
          </p:cNvPr>
          <p:cNvCxnSpPr>
            <a:cxnSpLocks/>
          </p:cNvCxnSpPr>
          <p:nvPr/>
        </p:nvCxnSpPr>
        <p:spPr>
          <a:xfrm>
            <a:off x="5299089" y="2592541"/>
            <a:ext cx="2707249" cy="0"/>
          </a:xfrm>
          <a:prstGeom prst="straightConnector1">
            <a:avLst/>
          </a:prstGeom>
          <a:noFill/>
          <a:ln w="12700" cap="flat" cmpd="sng">
            <a:solidFill>
              <a:schemeClr val="dk1"/>
            </a:solidFill>
            <a:prstDash val="solid"/>
            <a:round/>
            <a:headEnd type="none" w="sm" len="sm"/>
            <a:tailEnd type="none" w="sm" len="sm"/>
          </a:ln>
        </p:spPr>
      </p:cxnSp>
      <p:cxnSp>
        <p:nvCxnSpPr>
          <p:cNvPr id="3" name="Google Shape;43;p2">
            <a:extLst>
              <a:ext uri="{FF2B5EF4-FFF2-40B4-BE49-F238E27FC236}">
                <a16:creationId xmlns:a16="http://schemas.microsoft.com/office/drawing/2014/main" id="{64ADF066-5990-7948-0FAC-EA644E7D754A}"/>
              </a:ext>
            </a:extLst>
          </p:cNvPr>
          <p:cNvCxnSpPr>
            <a:cxnSpLocks/>
          </p:cNvCxnSpPr>
          <p:nvPr/>
        </p:nvCxnSpPr>
        <p:spPr>
          <a:xfrm>
            <a:off x="2986587" y="481412"/>
            <a:ext cx="4291510" cy="0"/>
          </a:xfrm>
          <a:prstGeom prst="straightConnector1">
            <a:avLst/>
          </a:prstGeom>
          <a:noFill/>
          <a:ln w="38100" cap="flat" cmpd="sng">
            <a:solidFill>
              <a:schemeClr val="dk1"/>
            </a:solidFill>
            <a:prstDash val="solid"/>
            <a:round/>
            <a:headEnd type="none" w="sm" len="sm"/>
            <a:tailEnd type="none" w="sm" len="sm"/>
          </a:ln>
        </p:spPr>
      </p:cxnSp>
      <p:sp>
        <p:nvSpPr>
          <p:cNvPr id="4" name="Google Shape;65;p7">
            <a:extLst>
              <a:ext uri="{FF2B5EF4-FFF2-40B4-BE49-F238E27FC236}">
                <a16:creationId xmlns:a16="http://schemas.microsoft.com/office/drawing/2014/main" id="{EFF1F7B4-2EA8-985B-B42B-B54F08361691}"/>
              </a:ext>
            </a:extLst>
          </p:cNvPr>
          <p:cNvSpPr txBox="1"/>
          <p:nvPr/>
        </p:nvSpPr>
        <p:spPr>
          <a:xfrm>
            <a:off x="590214" y="345535"/>
            <a:ext cx="3338630"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altLang="ko-KR" sz="1600" dirty="0">
                <a:solidFill>
                  <a:schemeClr val="tx1"/>
                </a:solidFill>
                <a:latin typeface="마루 부리 굵은" panose="020B0600000101010101" pitchFamily="50" charset="-127"/>
                <a:ea typeface="마루 부리 굵은" panose="020B0600000101010101" pitchFamily="50" charset="-127"/>
                <a:cs typeface="Arial"/>
                <a:sym typeface="Arial"/>
              </a:rPr>
              <a:t>01. </a:t>
            </a:r>
            <a:r>
              <a:rPr lang="ko-KR" altLang="en-US" sz="1600" dirty="0">
                <a:solidFill>
                  <a:schemeClr val="bg2"/>
                </a:solidFill>
                <a:latin typeface="마루 부리 굵은" panose="020B0600000101010101" pitchFamily="50" charset="-127"/>
                <a:ea typeface="마루 부리 굵은" panose="020B0600000101010101" pitchFamily="50" charset="-127"/>
              </a:rPr>
              <a:t>문제</a:t>
            </a:r>
            <a:r>
              <a:rPr lang="ko-KR" altLang="en-US" sz="1600" dirty="0">
                <a:latin typeface="마루 부리 굵은" panose="020B0600000101010101" pitchFamily="50" charset="-127"/>
                <a:ea typeface="마루 부리 굵은" panose="020B0600000101010101" pitchFamily="50" charset="-127"/>
                <a:cs typeface="Arial"/>
                <a:sym typeface="Arial"/>
              </a:rPr>
              <a:t> 및 목표</a:t>
            </a:r>
            <a:endParaRPr sz="1600" b="0" i="0" u="none" strike="noStrike" cap="none" dirty="0">
              <a:solidFill>
                <a:schemeClr val="dk2"/>
              </a:solidFill>
              <a:latin typeface="마루 부리 굵은" panose="020B0600000101010101" pitchFamily="50" charset="-127"/>
              <a:ea typeface="마루 부리 굵은" panose="020B0600000101010101" pitchFamily="50" charset="-127"/>
              <a:sym typeface="Arial"/>
            </a:endParaRPr>
          </a:p>
        </p:txBody>
      </p:sp>
      <p:pic>
        <p:nvPicPr>
          <p:cNvPr id="2" name="Picture 2">
            <a:extLst>
              <a:ext uri="{FF2B5EF4-FFF2-40B4-BE49-F238E27FC236}">
                <a16:creationId xmlns:a16="http://schemas.microsoft.com/office/drawing/2014/main" id="{489C50F6-641A-D997-C61D-CE86CD1FD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1203" y="921716"/>
            <a:ext cx="4291510" cy="1132116"/>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7;p8">
            <a:extLst>
              <a:ext uri="{FF2B5EF4-FFF2-40B4-BE49-F238E27FC236}">
                <a16:creationId xmlns:a16="http://schemas.microsoft.com/office/drawing/2014/main" id="{1E73488E-2620-0BD7-F017-E8D3DB6D3BFB}"/>
              </a:ext>
            </a:extLst>
          </p:cNvPr>
          <p:cNvSpPr txBox="1"/>
          <p:nvPr/>
        </p:nvSpPr>
        <p:spPr>
          <a:xfrm>
            <a:off x="1330231" y="1240692"/>
            <a:ext cx="1656356"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latin typeface="마루 부리 굵은" panose="020B0600000101010101" pitchFamily="50" charset="-127"/>
                <a:ea typeface="마루 부리 굵은" panose="020B0600000101010101" pitchFamily="50" charset="-127"/>
              </a:rPr>
              <a:t>yolov5</a:t>
            </a:r>
            <a:endParaRPr sz="1600" b="1" dirty="0">
              <a:latin typeface="마루 부리 굵은" panose="020B0600000101010101" pitchFamily="50" charset="-127"/>
              <a:ea typeface="마루 부리 굵은" panose="020B0600000101010101" pitchFamily="50" charset="-127"/>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Google Shape;65;p7">
            <a:extLst>
              <a:ext uri="{FF2B5EF4-FFF2-40B4-BE49-F238E27FC236}">
                <a16:creationId xmlns:a16="http://schemas.microsoft.com/office/drawing/2014/main" id="{9D2897CF-3E87-190D-E3A9-49763D98A73B}"/>
              </a:ext>
            </a:extLst>
          </p:cNvPr>
          <p:cNvSpPr txBox="1"/>
          <p:nvPr/>
        </p:nvSpPr>
        <p:spPr>
          <a:xfrm>
            <a:off x="1738800" y="1998371"/>
            <a:ext cx="5666400"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altLang="ko-KR" sz="4000" dirty="0">
                <a:solidFill>
                  <a:schemeClr val="tx1"/>
                </a:solidFill>
                <a:latin typeface="마루 부리 굵은" panose="020B0600000101010101" pitchFamily="50" charset="-127"/>
                <a:ea typeface="마루 부리 굵은" panose="020B0600000101010101" pitchFamily="50" charset="-127"/>
                <a:cs typeface="Arial"/>
                <a:sym typeface="Arial"/>
              </a:rPr>
              <a:t>02. </a:t>
            </a:r>
            <a:r>
              <a:rPr lang="ko-KR" altLang="en-US" sz="4000" dirty="0">
                <a:solidFill>
                  <a:schemeClr val="bg2"/>
                </a:solidFill>
                <a:latin typeface="마루 부리 굵은" panose="020B0600000101010101" pitchFamily="50" charset="-127"/>
                <a:ea typeface="마루 부리 굵은" panose="020B0600000101010101" pitchFamily="50" charset="-127"/>
                <a:cs typeface="Arial"/>
                <a:sym typeface="Arial"/>
              </a:rPr>
              <a:t>원인 분석</a:t>
            </a:r>
            <a:endParaRPr sz="4000" b="0" i="0" u="none" strike="noStrike" cap="none" dirty="0">
              <a:solidFill>
                <a:schemeClr val="dk2"/>
              </a:solidFill>
              <a:latin typeface="마루 부리 굵은" panose="020B0600000101010101" pitchFamily="50" charset="-127"/>
              <a:ea typeface="마루 부리 굵은" panose="020B0600000101010101" pitchFamily="50" charset="-127"/>
              <a:sym typeface="Arial"/>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539</TotalTime>
  <Words>1771</Words>
  <Application>Microsoft Office PowerPoint</Application>
  <PresentationFormat>On-screen Show (16:9)</PresentationFormat>
  <Paragraphs>209</Paragraphs>
  <Slides>34</Slides>
  <Notes>34</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Malgun Gothic</vt:lpstr>
      <vt:lpstr>Raleway</vt:lpstr>
      <vt:lpstr>Arial</vt:lpstr>
      <vt:lpstr>Noto Sans KR Black</vt:lpstr>
      <vt:lpstr>Lato</vt:lpstr>
      <vt:lpstr>Noto Sans KR</vt:lpstr>
      <vt:lpstr>마루 부리 굵은</vt:lpstr>
      <vt:lpstr>Streamline</vt:lpstr>
      <vt:lpstr>TEAM BITSO</vt:lpstr>
      <vt:lpstr>PowerPoint Presentation</vt:lpstr>
      <vt:lpstr>문제 및 목표  원인 분석  문제 해결 과정  최종 결과</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Yolov5 학습</vt:lpstr>
      <vt:lpstr>overfitting 문제 발생  동영상 데이터 라벨링 → 사진 데이터로 변경  </vt:lpstr>
      <vt:lpstr>PowerPoint Presentation</vt:lpstr>
      <vt:lpstr>PowerPoint Presentation</vt:lpstr>
      <vt:lpstr>PowerPoint Presentation</vt:lpstr>
      <vt:lpstr>PowerPoint Presentation</vt:lpstr>
      <vt:lpstr>데이터셋의 다양화, Parameter 조절, 하지만, 정확도의 한계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감사합니다.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BITSO</dc:title>
  <cp:lastModifiedBy>Lee</cp:lastModifiedBy>
  <cp:revision>148</cp:revision>
  <dcterms:modified xsi:type="dcterms:W3CDTF">2022-12-29T05:48:37Z</dcterms:modified>
</cp:coreProperties>
</file>